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2"/>
  </p:notesMasterIdLst>
  <p:handoutMasterIdLst>
    <p:handoutMasterId r:id="rId23"/>
  </p:handoutMasterIdLst>
  <p:sldIdLst>
    <p:sldId id="287" r:id="rId2"/>
    <p:sldId id="256" r:id="rId3"/>
    <p:sldId id="257" r:id="rId4"/>
    <p:sldId id="258" r:id="rId5"/>
    <p:sldId id="291" r:id="rId6"/>
    <p:sldId id="292" r:id="rId7"/>
    <p:sldId id="288" r:id="rId8"/>
    <p:sldId id="295" r:id="rId9"/>
    <p:sldId id="294" r:id="rId10"/>
    <p:sldId id="259" r:id="rId11"/>
    <p:sldId id="260" r:id="rId12"/>
    <p:sldId id="289" r:id="rId13"/>
    <p:sldId id="268" r:id="rId14"/>
    <p:sldId id="272" r:id="rId15"/>
    <p:sldId id="290" r:id="rId16"/>
    <p:sldId id="261" r:id="rId17"/>
    <p:sldId id="285" r:id="rId18"/>
    <p:sldId id="283" r:id="rId19"/>
    <p:sldId id="270" r:id="rId20"/>
    <p:sldId id="273" r:id="rId2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03"/>
    <a:srgbClr val="006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1F7C15-98AA-40C9-B5E2-FFF8282B73DD}" v="17" dt="2023-06-06T04:02:28.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5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Amdor" userId="9d971635-9569-4431-b52c-ad2f4e61961d" providerId="ADAL" clId="{ED1F7C15-98AA-40C9-B5E2-FFF8282B73DD}"/>
    <pc:docChg chg="modSld modMainMaster">
      <pc:chgData name="Sarah Amdor" userId="9d971635-9569-4431-b52c-ad2f4e61961d" providerId="ADAL" clId="{ED1F7C15-98AA-40C9-B5E2-FFF8282B73DD}" dt="2023-06-06T04:02:28.298" v="16"/>
      <pc:docMkLst>
        <pc:docMk/>
      </pc:docMkLst>
      <pc:sldChg chg="modTransition">
        <pc:chgData name="Sarah Amdor" userId="9d971635-9569-4431-b52c-ad2f4e61961d" providerId="ADAL" clId="{ED1F7C15-98AA-40C9-B5E2-FFF8282B73DD}" dt="2023-06-06T04:02:28.298" v="16"/>
        <pc:sldMkLst>
          <pc:docMk/>
          <pc:sldMk cId="0" sldId="256"/>
        </pc:sldMkLst>
      </pc:sldChg>
      <pc:sldChg chg="modTransition">
        <pc:chgData name="Sarah Amdor" userId="9d971635-9569-4431-b52c-ad2f4e61961d" providerId="ADAL" clId="{ED1F7C15-98AA-40C9-B5E2-FFF8282B73DD}" dt="2023-06-06T04:02:28.298" v="16"/>
        <pc:sldMkLst>
          <pc:docMk/>
          <pc:sldMk cId="0" sldId="257"/>
        </pc:sldMkLst>
      </pc:sldChg>
      <pc:sldChg chg="modTransition">
        <pc:chgData name="Sarah Amdor" userId="9d971635-9569-4431-b52c-ad2f4e61961d" providerId="ADAL" clId="{ED1F7C15-98AA-40C9-B5E2-FFF8282B73DD}" dt="2023-06-06T04:02:28.298" v="16"/>
        <pc:sldMkLst>
          <pc:docMk/>
          <pc:sldMk cId="0" sldId="258"/>
        </pc:sldMkLst>
      </pc:sldChg>
      <pc:sldChg chg="modTransition">
        <pc:chgData name="Sarah Amdor" userId="9d971635-9569-4431-b52c-ad2f4e61961d" providerId="ADAL" clId="{ED1F7C15-98AA-40C9-B5E2-FFF8282B73DD}" dt="2023-06-06T04:02:28.298" v="16"/>
        <pc:sldMkLst>
          <pc:docMk/>
          <pc:sldMk cId="0" sldId="259"/>
        </pc:sldMkLst>
      </pc:sldChg>
      <pc:sldChg chg="modTransition">
        <pc:chgData name="Sarah Amdor" userId="9d971635-9569-4431-b52c-ad2f4e61961d" providerId="ADAL" clId="{ED1F7C15-98AA-40C9-B5E2-FFF8282B73DD}" dt="2023-06-06T04:02:28.298" v="16"/>
        <pc:sldMkLst>
          <pc:docMk/>
          <pc:sldMk cId="0" sldId="260"/>
        </pc:sldMkLst>
      </pc:sldChg>
      <pc:sldChg chg="modTransition">
        <pc:chgData name="Sarah Amdor" userId="9d971635-9569-4431-b52c-ad2f4e61961d" providerId="ADAL" clId="{ED1F7C15-98AA-40C9-B5E2-FFF8282B73DD}" dt="2023-06-06T04:02:28.298" v="16"/>
        <pc:sldMkLst>
          <pc:docMk/>
          <pc:sldMk cId="0" sldId="261"/>
        </pc:sldMkLst>
      </pc:sldChg>
      <pc:sldChg chg="modTransition">
        <pc:chgData name="Sarah Amdor" userId="9d971635-9569-4431-b52c-ad2f4e61961d" providerId="ADAL" clId="{ED1F7C15-98AA-40C9-B5E2-FFF8282B73DD}" dt="2023-06-06T04:02:28.298" v="16"/>
        <pc:sldMkLst>
          <pc:docMk/>
          <pc:sldMk cId="0" sldId="268"/>
        </pc:sldMkLst>
      </pc:sldChg>
      <pc:sldChg chg="modTransition">
        <pc:chgData name="Sarah Amdor" userId="9d971635-9569-4431-b52c-ad2f4e61961d" providerId="ADAL" clId="{ED1F7C15-98AA-40C9-B5E2-FFF8282B73DD}" dt="2023-06-06T04:02:28.298" v="16"/>
        <pc:sldMkLst>
          <pc:docMk/>
          <pc:sldMk cId="0" sldId="270"/>
        </pc:sldMkLst>
      </pc:sldChg>
      <pc:sldChg chg="modTransition">
        <pc:chgData name="Sarah Amdor" userId="9d971635-9569-4431-b52c-ad2f4e61961d" providerId="ADAL" clId="{ED1F7C15-98AA-40C9-B5E2-FFF8282B73DD}" dt="2023-06-06T04:02:28.298" v="16"/>
        <pc:sldMkLst>
          <pc:docMk/>
          <pc:sldMk cId="0" sldId="272"/>
        </pc:sldMkLst>
      </pc:sldChg>
      <pc:sldChg chg="modTransition">
        <pc:chgData name="Sarah Amdor" userId="9d971635-9569-4431-b52c-ad2f4e61961d" providerId="ADAL" clId="{ED1F7C15-98AA-40C9-B5E2-FFF8282B73DD}" dt="2023-06-06T04:02:28.298" v="16"/>
        <pc:sldMkLst>
          <pc:docMk/>
          <pc:sldMk cId="0" sldId="273"/>
        </pc:sldMkLst>
      </pc:sldChg>
      <pc:sldChg chg="modTransition">
        <pc:chgData name="Sarah Amdor" userId="9d971635-9569-4431-b52c-ad2f4e61961d" providerId="ADAL" clId="{ED1F7C15-98AA-40C9-B5E2-FFF8282B73DD}" dt="2023-06-06T04:02:28.298" v="16"/>
        <pc:sldMkLst>
          <pc:docMk/>
          <pc:sldMk cId="1237980475" sldId="283"/>
        </pc:sldMkLst>
      </pc:sldChg>
      <pc:sldChg chg="modTransition">
        <pc:chgData name="Sarah Amdor" userId="9d971635-9569-4431-b52c-ad2f4e61961d" providerId="ADAL" clId="{ED1F7C15-98AA-40C9-B5E2-FFF8282B73DD}" dt="2023-06-06T04:02:28.298" v="16"/>
        <pc:sldMkLst>
          <pc:docMk/>
          <pc:sldMk cId="2052010015" sldId="285"/>
        </pc:sldMkLst>
      </pc:sldChg>
      <pc:sldChg chg="modTransition">
        <pc:chgData name="Sarah Amdor" userId="9d971635-9569-4431-b52c-ad2f4e61961d" providerId="ADAL" clId="{ED1F7C15-98AA-40C9-B5E2-FFF8282B73DD}" dt="2023-06-06T04:02:28.298" v="16"/>
        <pc:sldMkLst>
          <pc:docMk/>
          <pc:sldMk cId="700341888" sldId="287"/>
        </pc:sldMkLst>
      </pc:sldChg>
      <pc:sldChg chg="modTransition">
        <pc:chgData name="Sarah Amdor" userId="9d971635-9569-4431-b52c-ad2f4e61961d" providerId="ADAL" clId="{ED1F7C15-98AA-40C9-B5E2-FFF8282B73DD}" dt="2023-06-06T04:02:28.298" v="16"/>
        <pc:sldMkLst>
          <pc:docMk/>
          <pc:sldMk cId="2880594553" sldId="288"/>
        </pc:sldMkLst>
      </pc:sldChg>
      <pc:sldChg chg="modTransition">
        <pc:chgData name="Sarah Amdor" userId="9d971635-9569-4431-b52c-ad2f4e61961d" providerId="ADAL" clId="{ED1F7C15-98AA-40C9-B5E2-FFF8282B73DD}" dt="2023-06-06T04:02:28.298" v="16"/>
        <pc:sldMkLst>
          <pc:docMk/>
          <pc:sldMk cId="3963289176" sldId="289"/>
        </pc:sldMkLst>
      </pc:sldChg>
      <pc:sldChg chg="modTransition">
        <pc:chgData name="Sarah Amdor" userId="9d971635-9569-4431-b52c-ad2f4e61961d" providerId="ADAL" clId="{ED1F7C15-98AA-40C9-B5E2-FFF8282B73DD}" dt="2023-06-06T04:02:28.298" v="16"/>
        <pc:sldMkLst>
          <pc:docMk/>
          <pc:sldMk cId="73563239" sldId="290"/>
        </pc:sldMkLst>
      </pc:sldChg>
      <pc:sldChg chg="modTransition">
        <pc:chgData name="Sarah Amdor" userId="9d971635-9569-4431-b52c-ad2f4e61961d" providerId="ADAL" clId="{ED1F7C15-98AA-40C9-B5E2-FFF8282B73DD}" dt="2023-06-06T04:02:28.298" v="16"/>
        <pc:sldMkLst>
          <pc:docMk/>
          <pc:sldMk cId="4023730282" sldId="291"/>
        </pc:sldMkLst>
      </pc:sldChg>
      <pc:sldChg chg="modTransition">
        <pc:chgData name="Sarah Amdor" userId="9d971635-9569-4431-b52c-ad2f4e61961d" providerId="ADAL" clId="{ED1F7C15-98AA-40C9-B5E2-FFF8282B73DD}" dt="2023-06-06T04:02:28.298" v="16"/>
        <pc:sldMkLst>
          <pc:docMk/>
          <pc:sldMk cId="3869155923" sldId="292"/>
        </pc:sldMkLst>
      </pc:sldChg>
      <pc:sldChg chg="modTransition">
        <pc:chgData name="Sarah Amdor" userId="9d971635-9569-4431-b52c-ad2f4e61961d" providerId="ADAL" clId="{ED1F7C15-98AA-40C9-B5E2-FFF8282B73DD}" dt="2023-06-06T04:02:28.298" v="16"/>
        <pc:sldMkLst>
          <pc:docMk/>
          <pc:sldMk cId="3209948815" sldId="294"/>
        </pc:sldMkLst>
      </pc:sldChg>
      <pc:sldChg chg="modTransition">
        <pc:chgData name="Sarah Amdor" userId="9d971635-9569-4431-b52c-ad2f4e61961d" providerId="ADAL" clId="{ED1F7C15-98AA-40C9-B5E2-FFF8282B73DD}" dt="2023-06-06T04:02:28.298" v="16"/>
        <pc:sldMkLst>
          <pc:docMk/>
          <pc:sldMk cId="2440899646" sldId="295"/>
        </pc:sldMkLst>
      </pc:sldChg>
      <pc:sldMasterChg chg="modTransition modSldLayout">
        <pc:chgData name="Sarah Amdor" userId="9d971635-9569-4431-b52c-ad2f4e61961d" providerId="ADAL" clId="{ED1F7C15-98AA-40C9-B5E2-FFF8282B73DD}" dt="2023-06-06T04:02:21.866" v="15"/>
        <pc:sldMasterMkLst>
          <pc:docMk/>
          <pc:sldMasterMk cId="678724126" sldId="2147483687"/>
        </pc:sldMasterMkLst>
        <pc:sldLayoutChg chg="modTransition">
          <pc:chgData name="Sarah Amdor" userId="9d971635-9569-4431-b52c-ad2f4e61961d" providerId="ADAL" clId="{ED1F7C15-98AA-40C9-B5E2-FFF8282B73DD}" dt="2023-06-06T04:02:21.866" v="15"/>
          <pc:sldLayoutMkLst>
            <pc:docMk/>
            <pc:sldMasterMk cId="678724126" sldId="2147483687"/>
            <pc:sldLayoutMk cId="2030736465" sldId="2147483688"/>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2393889434" sldId="2147483696"/>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2429648299" sldId="2147483698"/>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2198056100" sldId="2147483699"/>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3959377546" sldId="2147483700"/>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2614508866" sldId="2147483701"/>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503463614" sldId="2147483702"/>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3629425696" sldId="2147483703"/>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3707613229" sldId="2147483704"/>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332198041" sldId="2147483705"/>
          </pc:sldLayoutMkLst>
        </pc:sldLayoutChg>
        <pc:sldLayoutChg chg="modTransition">
          <pc:chgData name="Sarah Amdor" userId="9d971635-9569-4431-b52c-ad2f4e61961d" providerId="ADAL" clId="{ED1F7C15-98AA-40C9-B5E2-FFF8282B73DD}" dt="2023-06-06T04:02:21.866" v="15"/>
          <pc:sldLayoutMkLst>
            <pc:docMk/>
            <pc:sldMasterMk cId="678724126" sldId="2147483687"/>
            <pc:sldLayoutMk cId="3473633922" sldId="2147483706"/>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2D1D7-0254-4449-8887-6832DDC94CE9}"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540001B9-8E22-476A-AEBE-7D95B675B31F}">
      <dgm:prSet phldrT="[Text]"/>
      <dgm:spPr/>
      <dgm:t>
        <a:bodyPr/>
        <a:lstStyle/>
        <a:p>
          <a:r>
            <a:rPr lang="en-US" dirty="0"/>
            <a:t>RWGD101</a:t>
          </a:r>
          <a:br>
            <a:rPr lang="en-US" dirty="0"/>
          </a:br>
          <a:r>
            <a:rPr lang="en-US" dirty="0"/>
            <a:t>Sizes XS, S, M</a:t>
          </a:r>
        </a:p>
      </dgm:t>
    </dgm:pt>
    <dgm:pt modelId="{F50AFAC0-6DBE-4EEC-8D6A-1F0E6211F881}" type="parTrans" cxnId="{D022E19D-F1BD-4626-A86B-BAD4AED60FBE}">
      <dgm:prSet/>
      <dgm:spPr/>
      <dgm:t>
        <a:bodyPr/>
        <a:lstStyle/>
        <a:p>
          <a:endParaRPr lang="en-US"/>
        </a:p>
      </dgm:t>
    </dgm:pt>
    <dgm:pt modelId="{9E25183E-D652-45DE-B623-2AB86AE869A9}" type="sibTrans" cxnId="{D022E19D-F1BD-4626-A86B-BAD4AED60FBE}">
      <dgm:prSet/>
      <dgm:spPr/>
      <dgm:t>
        <a:bodyPr/>
        <a:lstStyle/>
        <a:p>
          <a:endParaRPr lang="en-US"/>
        </a:p>
      </dgm:t>
    </dgm:pt>
    <dgm:pt modelId="{9026D3E2-72A8-4638-9756-FDB33DF86FFC}">
      <dgm:prSet phldrT="[Text]"/>
      <dgm:spPr/>
      <dgm:t>
        <a:bodyPr/>
        <a:lstStyle/>
        <a:p>
          <a:r>
            <a:rPr lang="en-US" dirty="0"/>
            <a:t>13 Ga </a:t>
          </a:r>
          <a:r>
            <a:rPr lang="en-US" dirty="0" err="1"/>
            <a:t>Dyneema</a:t>
          </a:r>
          <a:r>
            <a:rPr lang="en-US" dirty="0"/>
            <a:t> Shell</a:t>
          </a:r>
        </a:p>
      </dgm:t>
    </dgm:pt>
    <dgm:pt modelId="{1661BA7E-981C-4717-8359-CD1ABF25746A}" type="parTrans" cxnId="{55DE4E1D-364F-43DE-9E64-77FF35896BD1}">
      <dgm:prSet/>
      <dgm:spPr/>
      <dgm:t>
        <a:bodyPr/>
        <a:lstStyle/>
        <a:p>
          <a:endParaRPr lang="en-US"/>
        </a:p>
      </dgm:t>
    </dgm:pt>
    <dgm:pt modelId="{9D32EE85-5043-4BAF-8EDB-C4019FEB8EF7}" type="sibTrans" cxnId="{55DE4E1D-364F-43DE-9E64-77FF35896BD1}">
      <dgm:prSet/>
      <dgm:spPr/>
      <dgm:t>
        <a:bodyPr/>
        <a:lstStyle/>
        <a:p>
          <a:endParaRPr lang="en-US"/>
        </a:p>
      </dgm:t>
    </dgm:pt>
    <dgm:pt modelId="{29B9CD2D-FFEE-4A69-A5A7-2A1F1522DC46}">
      <dgm:prSet phldrT="[Text]"/>
      <dgm:spPr/>
      <dgm:t>
        <a:bodyPr/>
        <a:lstStyle/>
        <a:p>
          <a:r>
            <a:rPr lang="en-US" dirty="0"/>
            <a:t>RWG22</a:t>
          </a:r>
          <a:br>
            <a:rPr lang="en-US" dirty="0"/>
          </a:br>
          <a:r>
            <a:rPr lang="en-US" dirty="0"/>
            <a:t>Sizes XS, S, M</a:t>
          </a:r>
        </a:p>
      </dgm:t>
    </dgm:pt>
    <dgm:pt modelId="{C7E6E336-2214-4F7E-BEAF-6F795225CE66}" type="parTrans" cxnId="{728BF313-C1EC-427C-83D8-ACF11C54CF0B}">
      <dgm:prSet/>
      <dgm:spPr/>
      <dgm:t>
        <a:bodyPr/>
        <a:lstStyle/>
        <a:p>
          <a:endParaRPr lang="en-US"/>
        </a:p>
      </dgm:t>
    </dgm:pt>
    <dgm:pt modelId="{57E89127-9C69-4B4D-8E98-ED28D8841639}" type="sibTrans" cxnId="{728BF313-C1EC-427C-83D8-ACF11C54CF0B}">
      <dgm:prSet/>
      <dgm:spPr/>
      <dgm:t>
        <a:bodyPr/>
        <a:lstStyle/>
        <a:p>
          <a:endParaRPr lang="en-US"/>
        </a:p>
      </dgm:t>
    </dgm:pt>
    <dgm:pt modelId="{5E4F715A-BA54-45D9-9A3E-4AC99CB0A354}">
      <dgm:prSet phldrT="[Text]"/>
      <dgm:spPr/>
      <dgm:t>
        <a:bodyPr/>
        <a:lstStyle/>
        <a:p>
          <a:r>
            <a:rPr lang="en-US" dirty="0"/>
            <a:t>13 Ga Hi-Vis Polyester Shell</a:t>
          </a:r>
        </a:p>
      </dgm:t>
    </dgm:pt>
    <dgm:pt modelId="{52D09FDB-15B2-4C75-996C-7557335CFB05}" type="parTrans" cxnId="{0E1CD31A-BBE9-4129-8182-AD33CED547D7}">
      <dgm:prSet/>
      <dgm:spPr/>
      <dgm:t>
        <a:bodyPr/>
        <a:lstStyle/>
        <a:p>
          <a:endParaRPr lang="en-US"/>
        </a:p>
      </dgm:t>
    </dgm:pt>
    <dgm:pt modelId="{F73F9AEE-0875-49DB-B75C-84D9F34E9DB0}" type="sibTrans" cxnId="{0E1CD31A-BBE9-4129-8182-AD33CED547D7}">
      <dgm:prSet/>
      <dgm:spPr/>
      <dgm:t>
        <a:bodyPr/>
        <a:lstStyle/>
        <a:p>
          <a:endParaRPr lang="en-US"/>
        </a:p>
      </dgm:t>
    </dgm:pt>
    <dgm:pt modelId="{956DCB42-51F6-442B-9AF1-56D3208223D5}">
      <dgm:prSet/>
      <dgm:spPr/>
      <dgm:t>
        <a:bodyPr/>
        <a:lstStyle/>
        <a:p>
          <a:r>
            <a:rPr lang="en-US" dirty="0"/>
            <a:t>PU Palm Coating</a:t>
          </a:r>
        </a:p>
      </dgm:t>
    </dgm:pt>
    <dgm:pt modelId="{1C514993-380B-40F8-82F4-A192B5984281}" type="parTrans" cxnId="{1F7604CC-9FED-4DB2-B04F-0D6BE8C2CD6A}">
      <dgm:prSet/>
      <dgm:spPr/>
      <dgm:t>
        <a:bodyPr/>
        <a:lstStyle/>
        <a:p>
          <a:endParaRPr lang="en-US"/>
        </a:p>
      </dgm:t>
    </dgm:pt>
    <dgm:pt modelId="{8F4690B7-827C-4884-B136-A9E0C24C0ECA}" type="sibTrans" cxnId="{1F7604CC-9FED-4DB2-B04F-0D6BE8C2CD6A}">
      <dgm:prSet/>
      <dgm:spPr/>
      <dgm:t>
        <a:bodyPr/>
        <a:lstStyle/>
        <a:p>
          <a:endParaRPr lang="en-US"/>
        </a:p>
      </dgm:t>
    </dgm:pt>
    <dgm:pt modelId="{C2511767-6254-4F9B-ACBB-BECA687276F2}">
      <dgm:prSet/>
      <dgm:spPr/>
      <dgm:t>
        <a:bodyPr/>
        <a:lstStyle/>
        <a:p>
          <a:r>
            <a:rPr lang="en-US" dirty="0"/>
            <a:t>ANSI Cut Level A3</a:t>
          </a:r>
        </a:p>
      </dgm:t>
    </dgm:pt>
    <dgm:pt modelId="{D19A7DAC-0A11-4261-9D0F-E3264C2EFD9B}" type="parTrans" cxnId="{037DC0D6-51AD-4896-9210-F1245125F7F4}">
      <dgm:prSet/>
      <dgm:spPr/>
      <dgm:t>
        <a:bodyPr/>
        <a:lstStyle/>
        <a:p>
          <a:endParaRPr lang="en-US"/>
        </a:p>
      </dgm:t>
    </dgm:pt>
    <dgm:pt modelId="{1EC4B16B-8F9B-488E-9989-F579F1CE7061}" type="sibTrans" cxnId="{037DC0D6-51AD-4896-9210-F1245125F7F4}">
      <dgm:prSet/>
      <dgm:spPr/>
      <dgm:t>
        <a:bodyPr/>
        <a:lstStyle/>
        <a:p>
          <a:endParaRPr lang="en-US"/>
        </a:p>
      </dgm:t>
    </dgm:pt>
    <dgm:pt modelId="{57B893C5-C7BA-47A9-A544-C2B8793F7E7F}">
      <dgm:prSet/>
      <dgm:spPr/>
      <dgm:t>
        <a:bodyPr/>
        <a:lstStyle/>
        <a:p>
          <a:r>
            <a:rPr lang="en-US" dirty="0"/>
            <a:t>ANSI Abrasion Level 5</a:t>
          </a:r>
        </a:p>
      </dgm:t>
    </dgm:pt>
    <dgm:pt modelId="{EEB8AD30-4414-4B5A-BF70-95C76977489A}" type="parTrans" cxnId="{FB900E2F-E13D-4EC4-B12C-9725E7A71D5E}">
      <dgm:prSet/>
      <dgm:spPr/>
      <dgm:t>
        <a:bodyPr/>
        <a:lstStyle/>
        <a:p>
          <a:endParaRPr lang="en-US"/>
        </a:p>
      </dgm:t>
    </dgm:pt>
    <dgm:pt modelId="{C59C3B16-61FF-42BC-BF72-D2400C6292D5}" type="sibTrans" cxnId="{FB900E2F-E13D-4EC4-B12C-9725E7A71D5E}">
      <dgm:prSet/>
      <dgm:spPr/>
      <dgm:t>
        <a:bodyPr/>
        <a:lstStyle/>
        <a:p>
          <a:endParaRPr lang="en-US"/>
        </a:p>
      </dgm:t>
    </dgm:pt>
    <dgm:pt modelId="{85E76819-CDA4-4DCF-9F43-441EBB8B0684}">
      <dgm:prSet/>
      <dgm:spPr/>
      <dgm:t>
        <a:bodyPr/>
        <a:lstStyle/>
        <a:p>
          <a:r>
            <a:rPr lang="en-US" dirty="0"/>
            <a:t>ANSI Puncture Level 3</a:t>
          </a:r>
        </a:p>
      </dgm:t>
    </dgm:pt>
    <dgm:pt modelId="{44D7684A-7783-46CB-BD6C-EE09878A6FF6}" type="parTrans" cxnId="{3689F869-BFA5-4615-B482-845AF8F84A61}">
      <dgm:prSet/>
      <dgm:spPr/>
      <dgm:t>
        <a:bodyPr/>
        <a:lstStyle/>
        <a:p>
          <a:endParaRPr lang="en-US"/>
        </a:p>
      </dgm:t>
    </dgm:pt>
    <dgm:pt modelId="{63AE7B35-E2A9-4BDB-9EBB-4BE68CD8BF68}" type="sibTrans" cxnId="{3689F869-BFA5-4615-B482-845AF8F84A61}">
      <dgm:prSet/>
      <dgm:spPr/>
      <dgm:t>
        <a:bodyPr/>
        <a:lstStyle/>
        <a:p>
          <a:endParaRPr lang="en-US"/>
        </a:p>
      </dgm:t>
    </dgm:pt>
    <dgm:pt modelId="{7C63546E-4132-42E8-9F33-A3A4DAF493D2}">
      <dgm:prSet/>
      <dgm:spPr/>
      <dgm:t>
        <a:bodyPr/>
        <a:lstStyle/>
        <a:p>
          <a:r>
            <a:rPr lang="en-US"/>
            <a:t>Hi-Vis PU Palm Coating</a:t>
          </a:r>
          <a:endParaRPr lang="en-US" dirty="0"/>
        </a:p>
      </dgm:t>
    </dgm:pt>
    <dgm:pt modelId="{866169ED-CB64-47E1-9F3B-9CA830D75CDA}" type="parTrans" cxnId="{F4722EE3-799B-4E14-8072-5F2ADEA5B34E}">
      <dgm:prSet/>
      <dgm:spPr/>
      <dgm:t>
        <a:bodyPr/>
        <a:lstStyle/>
        <a:p>
          <a:endParaRPr lang="en-US"/>
        </a:p>
      </dgm:t>
    </dgm:pt>
    <dgm:pt modelId="{CE07F226-351B-4649-8446-FE37FA93F736}" type="sibTrans" cxnId="{F4722EE3-799B-4E14-8072-5F2ADEA5B34E}">
      <dgm:prSet/>
      <dgm:spPr/>
      <dgm:t>
        <a:bodyPr/>
        <a:lstStyle/>
        <a:p>
          <a:endParaRPr lang="en-US"/>
        </a:p>
      </dgm:t>
    </dgm:pt>
    <dgm:pt modelId="{CBA08BD9-2617-4245-9ADA-93EB3B52DF6D}">
      <dgm:prSet/>
      <dgm:spPr/>
      <dgm:t>
        <a:bodyPr/>
        <a:lstStyle/>
        <a:p>
          <a:r>
            <a:rPr lang="en-US" dirty="0"/>
            <a:t>ANSI Abrasion Level 2</a:t>
          </a:r>
        </a:p>
      </dgm:t>
    </dgm:pt>
    <dgm:pt modelId="{50EAE49A-F41F-408F-9B9A-F431038F86FB}" type="parTrans" cxnId="{76BAE705-3C86-425F-9353-64A7129AB0FF}">
      <dgm:prSet/>
      <dgm:spPr/>
      <dgm:t>
        <a:bodyPr/>
        <a:lstStyle/>
        <a:p>
          <a:endParaRPr lang="en-US"/>
        </a:p>
      </dgm:t>
    </dgm:pt>
    <dgm:pt modelId="{206F5C55-EBCA-434A-90AE-8156F4110DA6}" type="sibTrans" cxnId="{76BAE705-3C86-425F-9353-64A7129AB0FF}">
      <dgm:prSet/>
      <dgm:spPr/>
      <dgm:t>
        <a:bodyPr/>
        <a:lstStyle/>
        <a:p>
          <a:endParaRPr lang="en-US"/>
        </a:p>
      </dgm:t>
    </dgm:pt>
    <dgm:pt modelId="{D8DB141B-0D7A-4732-8BA2-CC4B57AAADB1}" type="pres">
      <dgm:prSet presAssocID="{CFC2D1D7-0254-4449-8887-6832DDC94CE9}" presName="Name0" presStyleCnt="0">
        <dgm:presLayoutVars>
          <dgm:dir/>
        </dgm:presLayoutVars>
      </dgm:prSet>
      <dgm:spPr/>
    </dgm:pt>
    <dgm:pt modelId="{C441DCC3-FE4A-4925-BC24-2E615B9235CF}" type="pres">
      <dgm:prSet presAssocID="{540001B9-8E22-476A-AEBE-7D95B675B31F}" presName="composite" presStyleCnt="0"/>
      <dgm:spPr/>
    </dgm:pt>
    <dgm:pt modelId="{50771EC0-00CD-4C39-82B7-552056AB0DCB}" type="pres">
      <dgm:prSet presAssocID="{540001B9-8E22-476A-AEBE-7D95B675B31F}" presName="Accent" presStyleLbl="alignAcc1" presStyleIdx="0" presStyleCnt="2"/>
      <dgm:spPr/>
    </dgm:pt>
    <dgm:pt modelId="{0A81FE7D-7A5B-44DB-995C-C46002C8E335}" type="pres">
      <dgm:prSet presAssocID="{540001B9-8E22-476A-AEBE-7D95B675B31F}"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76E2C97-9BEA-4DA6-AA6D-8AC17F67DC0C}" type="pres">
      <dgm:prSet presAssocID="{540001B9-8E22-476A-AEBE-7D95B675B31F}" presName="Child" presStyleLbl="revTx" presStyleIdx="0" presStyleCnt="2">
        <dgm:presLayoutVars>
          <dgm:bulletEnabled val="1"/>
        </dgm:presLayoutVars>
      </dgm:prSet>
      <dgm:spPr/>
    </dgm:pt>
    <dgm:pt modelId="{B0981300-5DA9-4CB6-A758-C2A1A962F466}" type="pres">
      <dgm:prSet presAssocID="{540001B9-8E22-476A-AEBE-7D95B675B31F}" presName="Parent" presStyleLbl="alignNode1" presStyleIdx="0" presStyleCnt="2">
        <dgm:presLayoutVars>
          <dgm:bulletEnabled val="1"/>
        </dgm:presLayoutVars>
      </dgm:prSet>
      <dgm:spPr/>
    </dgm:pt>
    <dgm:pt modelId="{10974A9C-FB2A-4446-AE19-FC8871098D04}" type="pres">
      <dgm:prSet presAssocID="{9E25183E-D652-45DE-B623-2AB86AE869A9}" presName="sibTrans" presStyleCnt="0"/>
      <dgm:spPr/>
    </dgm:pt>
    <dgm:pt modelId="{BF4FF616-8619-4D2C-904D-CDC279596571}" type="pres">
      <dgm:prSet presAssocID="{29B9CD2D-FFEE-4A69-A5A7-2A1F1522DC46}" presName="composite" presStyleCnt="0"/>
      <dgm:spPr/>
    </dgm:pt>
    <dgm:pt modelId="{693BDB41-BD6A-419F-B213-A3169DA77BB2}" type="pres">
      <dgm:prSet presAssocID="{29B9CD2D-FFEE-4A69-A5A7-2A1F1522DC46}" presName="Accent" presStyleLbl="alignAcc1" presStyleIdx="1" presStyleCnt="2"/>
      <dgm:spPr/>
    </dgm:pt>
    <dgm:pt modelId="{A6C72DA9-ADEF-4C5E-B1D9-EDE6E0EE9431}" type="pres">
      <dgm:prSet presAssocID="{29B9CD2D-FFEE-4A69-A5A7-2A1F1522DC46}" presName="Image"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649C69FE-1BA6-41BE-981C-F952D3A9D6B7}" type="pres">
      <dgm:prSet presAssocID="{29B9CD2D-FFEE-4A69-A5A7-2A1F1522DC46}" presName="Child" presStyleLbl="revTx" presStyleIdx="1" presStyleCnt="2">
        <dgm:presLayoutVars>
          <dgm:bulletEnabled val="1"/>
        </dgm:presLayoutVars>
      </dgm:prSet>
      <dgm:spPr/>
    </dgm:pt>
    <dgm:pt modelId="{1B351BEE-28BE-4F12-929F-8127C31A02B4}" type="pres">
      <dgm:prSet presAssocID="{29B9CD2D-FFEE-4A69-A5A7-2A1F1522DC46}" presName="Parent" presStyleLbl="alignNode1" presStyleIdx="1" presStyleCnt="2">
        <dgm:presLayoutVars>
          <dgm:bulletEnabled val="1"/>
        </dgm:presLayoutVars>
      </dgm:prSet>
      <dgm:spPr/>
    </dgm:pt>
  </dgm:ptLst>
  <dgm:cxnLst>
    <dgm:cxn modelId="{76BAE705-3C86-425F-9353-64A7129AB0FF}" srcId="{29B9CD2D-FFEE-4A69-A5A7-2A1F1522DC46}" destId="{CBA08BD9-2617-4245-9ADA-93EB3B52DF6D}" srcOrd="2" destOrd="0" parTransId="{50EAE49A-F41F-408F-9B9A-F431038F86FB}" sibTransId="{206F5C55-EBCA-434A-90AE-8156F4110DA6}"/>
    <dgm:cxn modelId="{728BF313-C1EC-427C-83D8-ACF11C54CF0B}" srcId="{CFC2D1D7-0254-4449-8887-6832DDC94CE9}" destId="{29B9CD2D-FFEE-4A69-A5A7-2A1F1522DC46}" srcOrd="1" destOrd="0" parTransId="{C7E6E336-2214-4F7E-BEAF-6F795225CE66}" sibTransId="{57E89127-9C69-4B4D-8E98-ED28D8841639}"/>
    <dgm:cxn modelId="{0E1CD31A-BBE9-4129-8182-AD33CED547D7}" srcId="{29B9CD2D-FFEE-4A69-A5A7-2A1F1522DC46}" destId="{5E4F715A-BA54-45D9-9A3E-4AC99CB0A354}" srcOrd="0" destOrd="0" parTransId="{52D09FDB-15B2-4C75-996C-7557335CFB05}" sibTransId="{F73F9AEE-0875-49DB-B75C-84D9F34E9DB0}"/>
    <dgm:cxn modelId="{2BA9361B-47D8-4DDC-9E11-B725B4905B6C}" type="presOf" srcId="{956DCB42-51F6-442B-9AF1-56D3208223D5}" destId="{576E2C97-9BEA-4DA6-AA6D-8AC17F67DC0C}" srcOrd="0" destOrd="1" presId="urn:microsoft.com/office/officeart/2008/layout/TitlePictureLineup"/>
    <dgm:cxn modelId="{55DE4E1D-364F-43DE-9E64-77FF35896BD1}" srcId="{540001B9-8E22-476A-AEBE-7D95B675B31F}" destId="{9026D3E2-72A8-4638-9756-FDB33DF86FFC}" srcOrd="0" destOrd="0" parTransId="{1661BA7E-981C-4717-8359-CD1ABF25746A}" sibTransId="{9D32EE85-5043-4BAF-8EDB-C4019FEB8EF7}"/>
    <dgm:cxn modelId="{6F691228-820E-4095-9C64-9EF67E6689E1}" type="presOf" srcId="{C2511767-6254-4F9B-ACBB-BECA687276F2}" destId="{576E2C97-9BEA-4DA6-AA6D-8AC17F67DC0C}" srcOrd="0" destOrd="2" presId="urn:microsoft.com/office/officeart/2008/layout/TitlePictureLineup"/>
    <dgm:cxn modelId="{3A09962D-2C06-4AEF-9469-DF959570AFA8}" type="presOf" srcId="{CBA08BD9-2617-4245-9ADA-93EB3B52DF6D}" destId="{649C69FE-1BA6-41BE-981C-F952D3A9D6B7}" srcOrd="0" destOrd="2" presId="urn:microsoft.com/office/officeart/2008/layout/TitlePictureLineup"/>
    <dgm:cxn modelId="{FB900E2F-E13D-4EC4-B12C-9725E7A71D5E}" srcId="{540001B9-8E22-476A-AEBE-7D95B675B31F}" destId="{57B893C5-C7BA-47A9-A544-C2B8793F7E7F}" srcOrd="3" destOrd="0" parTransId="{EEB8AD30-4414-4B5A-BF70-95C76977489A}" sibTransId="{C59C3B16-61FF-42BC-BF72-D2400C6292D5}"/>
    <dgm:cxn modelId="{8A6E6042-AA5B-4747-9E19-C88FC55ADD25}" type="presOf" srcId="{CFC2D1D7-0254-4449-8887-6832DDC94CE9}" destId="{D8DB141B-0D7A-4732-8BA2-CC4B57AAADB1}" srcOrd="0" destOrd="0" presId="urn:microsoft.com/office/officeart/2008/layout/TitlePictureLineup"/>
    <dgm:cxn modelId="{3689F869-BFA5-4615-B482-845AF8F84A61}" srcId="{540001B9-8E22-476A-AEBE-7D95B675B31F}" destId="{85E76819-CDA4-4DCF-9F43-441EBB8B0684}" srcOrd="4" destOrd="0" parTransId="{44D7684A-7783-46CB-BD6C-EE09878A6FF6}" sibTransId="{63AE7B35-E2A9-4BDB-9EBB-4BE68CD8BF68}"/>
    <dgm:cxn modelId="{321D9970-03EC-4656-B30E-A67E4E54B9BE}" type="presOf" srcId="{540001B9-8E22-476A-AEBE-7D95B675B31F}" destId="{B0981300-5DA9-4CB6-A758-C2A1A962F466}" srcOrd="0" destOrd="0" presId="urn:microsoft.com/office/officeart/2008/layout/TitlePictureLineup"/>
    <dgm:cxn modelId="{47197880-74BD-43A9-9376-26E266D52E7F}" type="presOf" srcId="{29B9CD2D-FFEE-4A69-A5A7-2A1F1522DC46}" destId="{1B351BEE-28BE-4F12-929F-8127C31A02B4}" srcOrd="0" destOrd="0" presId="urn:microsoft.com/office/officeart/2008/layout/TitlePictureLineup"/>
    <dgm:cxn modelId="{8738028B-09B6-4663-BFC1-8F79CF600F2C}" type="presOf" srcId="{5E4F715A-BA54-45D9-9A3E-4AC99CB0A354}" destId="{649C69FE-1BA6-41BE-981C-F952D3A9D6B7}" srcOrd="0" destOrd="0" presId="urn:microsoft.com/office/officeart/2008/layout/TitlePictureLineup"/>
    <dgm:cxn modelId="{1336EB8E-8D1F-4A55-AED9-87031D01F4FA}" type="presOf" srcId="{57B893C5-C7BA-47A9-A544-C2B8793F7E7F}" destId="{576E2C97-9BEA-4DA6-AA6D-8AC17F67DC0C}" srcOrd="0" destOrd="3" presId="urn:microsoft.com/office/officeart/2008/layout/TitlePictureLineup"/>
    <dgm:cxn modelId="{FEC2F28E-9365-4895-B7F7-EE025B44132D}" type="presOf" srcId="{9026D3E2-72A8-4638-9756-FDB33DF86FFC}" destId="{576E2C97-9BEA-4DA6-AA6D-8AC17F67DC0C}" srcOrd="0" destOrd="0" presId="urn:microsoft.com/office/officeart/2008/layout/TitlePictureLineup"/>
    <dgm:cxn modelId="{D022E19D-F1BD-4626-A86B-BAD4AED60FBE}" srcId="{CFC2D1D7-0254-4449-8887-6832DDC94CE9}" destId="{540001B9-8E22-476A-AEBE-7D95B675B31F}" srcOrd="0" destOrd="0" parTransId="{F50AFAC0-6DBE-4EEC-8D6A-1F0E6211F881}" sibTransId="{9E25183E-D652-45DE-B623-2AB86AE869A9}"/>
    <dgm:cxn modelId="{B37A98B3-78C2-4944-BF44-DE178E00DB17}" type="presOf" srcId="{85E76819-CDA4-4DCF-9F43-441EBB8B0684}" destId="{576E2C97-9BEA-4DA6-AA6D-8AC17F67DC0C}" srcOrd="0" destOrd="4" presId="urn:microsoft.com/office/officeart/2008/layout/TitlePictureLineup"/>
    <dgm:cxn modelId="{1F7604CC-9FED-4DB2-B04F-0D6BE8C2CD6A}" srcId="{540001B9-8E22-476A-AEBE-7D95B675B31F}" destId="{956DCB42-51F6-442B-9AF1-56D3208223D5}" srcOrd="1" destOrd="0" parTransId="{1C514993-380B-40F8-82F4-A192B5984281}" sibTransId="{8F4690B7-827C-4884-B136-A9E0C24C0ECA}"/>
    <dgm:cxn modelId="{037DC0D6-51AD-4896-9210-F1245125F7F4}" srcId="{540001B9-8E22-476A-AEBE-7D95B675B31F}" destId="{C2511767-6254-4F9B-ACBB-BECA687276F2}" srcOrd="2" destOrd="0" parTransId="{D19A7DAC-0A11-4261-9D0F-E3264C2EFD9B}" sibTransId="{1EC4B16B-8F9B-488E-9989-F579F1CE7061}"/>
    <dgm:cxn modelId="{F4722EE3-799B-4E14-8072-5F2ADEA5B34E}" srcId="{29B9CD2D-FFEE-4A69-A5A7-2A1F1522DC46}" destId="{7C63546E-4132-42E8-9F33-A3A4DAF493D2}" srcOrd="1" destOrd="0" parTransId="{866169ED-CB64-47E1-9F3B-9CA830D75CDA}" sibTransId="{CE07F226-351B-4649-8446-FE37FA93F736}"/>
    <dgm:cxn modelId="{7229B3E5-63C3-41D5-8ABC-27CBEEDCE19F}" type="presOf" srcId="{7C63546E-4132-42E8-9F33-A3A4DAF493D2}" destId="{649C69FE-1BA6-41BE-981C-F952D3A9D6B7}" srcOrd="0" destOrd="1" presId="urn:microsoft.com/office/officeart/2008/layout/TitlePictureLineup"/>
    <dgm:cxn modelId="{1E8D1E5D-9040-40A1-9119-6B84B8E37A96}" type="presParOf" srcId="{D8DB141B-0D7A-4732-8BA2-CC4B57AAADB1}" destId="{C441DCC3-FE4A-4925-BC24-2E615B9235CF}" srcOrd="0" destOrd="0" presId="urn:microsoft.com/office/officeart/2008/layout/TitlePictureLineup"/>
    <dgm:cxn modelId="{4813EE0F-77A5-4BC2-8A2A-D6B76DA24934}" type="presParOf" srcId="{C441DCC3-FE4A-4925-BC24-2E615B9235CF}" destId="{50771EC0-00CD-4C39-82B7-552056AB0DCB}" srcOrd="0" destOrd="0" presId="urn:microsoft.com/office/officeart/2008/layout/TitlePictureLineup"/>
    <dgm:cxn modelId="{28CB9950-4409-4108-AAC1-D97902D762C6}" type="presParOf" srcId="{C441DCC3-FE4A-4925-BC24-2E615B9235CF}" destId="{0A81FE7D-7A5B-44DB-995C-C46002C8E335}" srcOrd="1" destOrd="0" presId="urn:microsoft.com/office/officeart/2008/layout/TitlePictureLineup"/>
    <dgm:cxn modelId="{0D846BA2-ECD7-406A-82CC-5955FC31409E}" type="presParOf" srcId="{C441DCC3-FE4A-4925-BC24-2E615B9235CF}" destId="{576E2C97-9BEA-4DA6-AA6D-8AC17F67DC0C}" srcOrd="2" destOrd="0" presId="urn:microsoft.com/office/officeart/2008/layout/TitlePictureLineup"/>
    <dgm:cxn modelId="{835F9D27-3AFD-45FC-AFB6-18E1130DB308}" type="presParOf" srcId="{C441DCC3-FE4A-4925-BC24-2E615B9235CF}" destId="{B0981300-5DA9-4CB6-A758-C2A1A962F466}" srcOrd="3" destOrd="0" presId="urn:microsoft.com/office/officeart/2008/layout/TitlePictureLineup"/>
    <dgm:cxn modelId="{9A45ACC0-F394-4F22-AE13-46E3A3943B0A}" type="presParOf" srcId="{D8DB141B-0D7A-4732-8BA2-CC4B57AAADB1}" destId="{10974A9C-FB2A-4446-AE19-FC8871098D04}" srcOrd="1" destOrd="0" presId="urn:microsoft.com/office/officeart/2008/layout/TitlePictureLineup"/>
    <dgm:cxn modelId="{5DF62D40-6308-4280-9E3D-E8CF2A1AB633}" type="presParOf" srcId="{D8DB141B-0D7A-4732-8BA2-CC4B57AAADB1}" destId="{BF4FF616-8619-4D2C-904D-CDC279596571}" srcOrd="2" destOrd="0" presId="urn:microsoft.com/office/officeart/2008/layout/TitlePictureLineup"/>
    <dgm:cxn modelId="{0A3ACED2-76E2-4EDF-8F91-80F853811CA0}" type="presParOf" srcId="{BF4FF616-8619-4D2C-904D-CDC279596571}" destId="{693BDB41-BD6A-419F-B213-A3169DA77BB2}" srcOrd="0" destOrd="0" presId="urn:microsoft.com/office/officeart/2008/layout/TitlePictureLineup"/>
    <dgm:cxn modelId="{BBB3A102-A408-4796-BDDA-37FA539535FA}" type="presParOf" srcId="{BF4FF616-8619-4D2C-904D-CDC279596571}" destId="{A6C72DA9-ADEF-4C5E-B1D9-EDE6E0EE9431}" srcOrd="1" destOrd="0" presId="urn:microsoft.com/office/officeart/2008/layout/TitlePictureLineup"/>
    <dgm:cxn modelId="{35926655-D999-4AAE-9991-EFACF2A34F3F}" type="presParOf" srcId="{BF4FF616-8619-4D2C-904D-CDC279596571}" destId="{649C69FE-1BA6-41BE-981C-F952D3A9D6B7}" srcOrd="2" destOrd="0" presId="urn:microsoft.com/office/officeart/2008/layout/TitlePictureLineup"/>
    <dgm:cxn modelId="{2176A96D-E43B-4F14-A1A5-2D24E89C587D}" type="presParOf" srcId="{BF4FF616-8619-4D2C-904D-CDC279596571}" destId="{1B351BEE-28BE-4F12-929F-8127C31A02B4}"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1EC0-00CD-4C39-82B7-552056AB0DCB}">
      <dsp:nvSpPr>
        <dsp:cNvPr id="0" name=""/>
        <dsp:cNvSpPr/>
      </dsp:nvSpPr>
      <dsp:spPr>
        <a:xfrm>
          <a:off x="1298744" y="377899"/>
          <a:ext cx="0" cy="340109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1FE7D-7A5B-44DB-995C-C46002C8E335}">
      <dsp:nvSpPr>
        <dsp:cNvPr id="0" name=""/>
        <dsp:cNvSpPr/>
      </dsp:nvSpPr>
      <dsp:spPr>
        <a:xfrm>
          <a:off x="1393219" y="491268"/>
          <a:ext cx="1788785" cy="153049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E2C97-9BEA-4DA6-AA6D-8AC17F67DC0C}">
      <dsp:nvSpPr>
        <dsp:cNvPr id="0" name=""/>
        <dsp:cNvSpPr/>
      </dsp:nvSpPr>
      <dsp:spPr>
        <a:xfrm>
          <a:off x="1393219" y="2021760"/>
          <a:ext cx="1788785" cy="175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13 Ga </a:t>
          </a:r>
          <a:r>
            <a:rPr lang="en-US" sz="1400" kern="1200" dirty="0" err="1"/>
            <a:t>Dyneema</a:t>
          </a:r>
          <a:r>
            <a:rPr lang="en-US" sz="1400" kern="1200" dirty="0"/>
            <a:t> Shell</a:t>
          </a:r>
        </a:p>
        <a:p>
          <a:pPr marL="114300" lvl="1" indent="-114300" algn="l" defTabSz="622300">
            <a:lnSpc>
              <a:spcPct val="90000"/>
            </a:lnSpc>
            <a:spcBef>
              <a:spcPct val="0"/>
            </a:spcBef>
            <a:spcAft>
              <a:spcPct val="15000"/>
            </a:spcAft>
            <a:buChar char="•"/>
          </a:pPr>
          <a:r>
            <a:rPr lang="en-US" sz="1400" kern="1200" dirty="0"/>
            <a:t>PU Palm Coating</a:t>
          </a:r>
        </a:p>
        <a:p>
          <a:pPr marL="114300" lvl="1" indent="-114300" algn="l" defTabSz="622300">
            <a:lnSpc>
              <a:spcPct val="90000"/>
            </a:lnSpc>
            <a:spcBef>
              <a:spcPct val="0"/>
            </a:spcBef>
            <a:spcAft>
              <a:spcPct val="15000"/>
            </a:spcAft>
            <a:buChar char="•"/>
          </a:pPr>
          <a:r>
            <a:rPr lang="en-US" sz="1400" kern="1200" dirty="0"/>
            <a:t>ANSI Cut Level A3</a:t>
          </a:r>
        </a:p>
        <a:p>
          <a:pPr marL="114300" lvl="1" indent="-114300" algn="l" defTabSz="622300">
            <a:lnSpc>
              <a:spcPct val="90000"/>
            </a:lnSpc>
            <a:spcBef>
              <a:spcPct val="0"/>
            </a:spcBef>
            <a:spcAft>
              <a:spcPct val="15000"/>
            </a:spcAft>
            <a:buChar char="•"/>
          </a:pPr>
          <a:r>
            <a:rPr lang="en-US" sz="1400" kern="1200" dirty="0"/>
            <a:t>ANSI Abrasion Level 5</a:t>
          </a:r>
        </a:p>
        <a:p>
          <a:pPr marL="114300" lvl="1" indent="-114300" algn="l" defTabSz="622300">
            <a:lnSpc>
              <a:spcPct val="90000"/>
            </a:lnSpc>
            <a:spcBef>
              <a:spcPct val="0"/>
            </a:spcBef>
            <a:spcAft>
              <a:spcPct val="15000"/>
            </a:spcAft>
            <a:buChar char="•"/>
          </a:pPr>
          <a:r>
            <a:rPr lang="en-US" sz="1400" kern="1200" dirty="0"/>
            <a:t>ANSI Puncture Level 3</a:t>
          </a:r>
        </a:p>
      </dsp:txBody>
      <dsp:txXfrm>
        <a:off x="1393219" y="2021760"/>
        <a:ext cx="1788785" cy="1757231"/>
      </dsp:txXfrm>
    </dsp:sp>
    <dsp:sp modelId="{B0981300-5DA9-4CB6-A758-C2A1A962F466}">
      <dsp:nvSpPr>
        <dsp:cNvPr id="0" name=""/>
        <dsp:cNvSpPr/>
      </dsp:nvSpPr>
      <dsp:spPr>
        <a:xfrm>
          <a:off x="1298744" y="0"/>
          <a:ext cx="1889496" cy="37789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RWGD101</a:t>
          </a:r>
          <a:br>
            <a:rPr lang="en-US" sz="1200" kern="1200" dirty="0"/>
          </a:br>
          <a:r>
            <a:rPr lang="en-US" sz="1200" kern="1200" dirty="0"/>
            <a:t>Sizes XS, S, M</a:t>
          </a:r>
        </a:p>
      </dsp:txBody>
      <dsp:txXfrm>
        <a:off x="1298744" y="0"/>
        <a:ext cx="1889496" cy="377899"/>
      </dsp:txXfrm>
    </dsp:sp>
    <dsp:sp modelId="{693BDB41-BD6A-419F-B213-A3169DA77BB2}">
      <dsp:nvSpPr>
        <dsp:cNvPr id="0" name=""/>
        <dsp:cNvSpPr/>
      </dsp:nvSpPr>
      <dsp:spPr>
        <a:xfrm>
          <a:off x="3523844" y="377899"/>
          <a:ext cx="0" cy="340109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72DA9-ADEF-4C5E-B1D9-EDE6E0EE9431}">
      <dsp:nvSpPr>
        <dsp:cNvPr id="0" name=""/>
        <dsp:cNvSpPr/>
      </dsp:nvSpPr>
      <dsp:spPr>
        <a:xfrm>
          <a:off x="3618319" y="491268"/>
          <a:ext cx="1788785" cy="15304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9C69FE-1BA6-41BE-981C-F952D3A9D6B7}">
      <dsp:nvSpPr>
        <dsp:cNvPr id="0" name=""/>
        <dsp:cNvSpPr/>
      </dsp:nvSpPr>
      <dsp:spPr>
        <a:xfrm>
          <a:off x="3618319" y="2021760"/>
          <a:ext cx="1788785" cy="175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13 Ga Hi-Vis Polyester Shell</a:t>
          </a:r>
        </a:p>
        <a:p>
          <a:pPr marL="114300" lvl="1" indent="-114300" algn="l" defTabSz="622300">
            <a:lnSpc>
              <a:spcPct val="90000"/>
            </a:lnSpc>
            <a:spcBef>
              <a:spcPct val="0"/>
            </a:spcBef>
            <a:spcAft>
              <a:spcPct val="15000"/>
            </a:spcAft>
            <a:buChar char="•"/>
          </a:pPr>
          <a:r>
            <a:rPr lang="en-US" sz="1400" kern="1200"/>
            <a:t>Hi-Vis PU Palm Coating</a:t>
          </a:r>
          <a:endParaRPr lang="en-US" sz="1400" kern="1200" dirty="0"/>
        </a:p>
        <a:p>
          <a:pPr marL="114300" lvl="1" indent="-114300" algn="l" defTabSz="622300">
            <a:lnSpc>
              <a:spcPct val="90000"/>
            </a:lnSpc>
            <a:spcBef>
              <a:spcPct val="0"/>
            </a:spcBef>
            <a:spcAft>
              <a:spcPct val="15000"/>
            </a:spcAft>
            <a:buChar char="•"/>
          </a:pPr>
          <a:r>
            <a:rPr lang="en-US" sz="1400" kern="1200" dirty="0"/>
            <a:t>ANSI Abrasion Level 2</a:t>
          </a:r>
        </a:p>
      </dsp:txBody>
      <dsp:txXfrm>
        <a:off x="3618319" y="2021760"/>
        <a:ext cx="1788785" cy="1757231"/>
      </dsp:txXfrm>
    </dsp:sp>
    <dsp:sp modelId="{1B351BEE-28BE-4F12-929F-8127C31A02B4}">
      <dsp:nvSpPr>
        <dsp:cNvPr id="0" name=""/>
        <dsp:cNvSpPr/>
      </dsp:nvSpPr>
      <dsp:spPr>
        <a:xfrm>
          <a:off x="3523844" y="0"/>
          <a:ext cx="1889496" cy="37789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RWG22</a:t>
          </a:r>
          <a:br>
            <a:rPr lang="en-US" sz="1200" kern="1200" dirty="0"/>
          </a:br>
          <a:r>
            <a:rPr lang="en-US" sz="1200" kern="1200" dirty="0"/>
            <a:t>Sizes XS, S, M</a:t>
          </a:r>
        </a:p>
      </dsp:txBody>
      <dsp:txXfrm>
        <a:off x="3523844" y="0"/>
        <a:ext cx="1889496" cy="377899"/>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E8ECA-C7AC-7845-A52E-00AE81A0CC6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0DE0BA-64B4-DD44-9FA6-404C16158E9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56A4A579-9890-AC44-A4D0-F6C5D4CEAE70}" type="datetimeFigureOut">
              <a:rPr lang="en-US" smtClean="0"/>
              <a:t>6/5/2023</a:t>
            </a:fld>
            <a:endParaRPr lang="en-US" dirty="0"/>
          </a:p>
        </p:txBody>
      </p:sp>
      <p:sp>
        <p:nvSpPr>
          <p:cNvPr id="4" name="Footer Placeholder 3">
            <a:extLst>
              <a:ext uri="{FF2B5EF4-FFF2-40B4-BE49-F238E27FC236}">
                <a16:creationId xmlns:a16="http://schemas.microsoft.com/office/drawing/2014/main" id="{469F301E-7D39-EE44-BFB0-3608278CB21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6AAF8-E2E9-094C-953C-61C622266DD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FB0EBD3-2B10-3B48-AEE7-73230F37DF57}" type="slidenum">
              <a:rPr lang="en-US" smtClean="0"/>
              <a:t>‹#›</a:t>
            </a:fld>
            <a:endParaRPr lang="en-US" dirty="0"/>
          </a:p>
        </p:txBody>
      </p:sp>
    </p:spTree>
    <p:extLst>
      <p:ext uri="{BB962C8B-B14F-4D97-AF65-F5344CB8AC3E}">
        <p14:creationId xmlns:p14="http://schemas.microsoft.com/office/powerpoint/2010/main" val="711639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32B7095-64FF-254B-B1E8-5A6E981E7298}" type="datetimeFigureOut">
              <a:rPr lang="en-US" smtClean="0"/>
              <a:t>6/5/2023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14DEE30-9F32-CF4E-8610-51EDD936FF61}" type="slidenum">
              <a:rPr lang="en-US" smtClean="0"/>
              <a:t>‹#›</a:t>
            </a:fld>
            <a:endParaRPr lang="en-US" dirty="0"/>
          </a:p>
        </p:txBody>
      </p:sp>
    </p:spTree>
    <p:extLst>
      <p:ext uri="{BB962C8B-B14F-4D97-AF65-F5344CB8AC3E}">
        <p14:creationId xmlns:p14="http://schemas.microsoft.com/office/powerpoint/2010/main" val="103649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a:t>
            </a:fld>
            <a:endParaRPr lang="en-US" dirty="0"/>
          </a:p>
        </p:txBody>
      </p:sp>
    </p:spTree>
    <p:extLst>
      <p:ext uri="{BB962C8B-B14F-4D97-AF65-F5344CB8AC3E}">
        <p14:creationId xmlns:p14="http://schemas.microsoft.com/office/powerpoint/2010/main" val="130035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17</a:t>
            </a:fld>
            <a:endParaRPr lang="en-US" dirty="0"/>
          </a:p>
        </p:txBody>
      </p:sp>
    </p:spTree>
    <p:extLst>
      <p:ext uri="{BB962C8B-B14F-4D97-AF65-F5344CB8AC3E}">
        <p14:creationId xmlns:p14="http://schemas.microsoft.com/office/powerpoint/2010/main" val="3104866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18</a:t>
            </a:fld>
            <a:endParaRPr lang="en-US" dirty="0"/>
          </a:p>
        </p:txBody>
      </p:sp>
    </p:spTree>
    <p:extLst>
      <p:ext uri="{BB962C8B-B14F-4D97-AF65-F5344CB8AC3E}">
        <p14:creationId xmlns:p14="http://schemas.microsoft.com/office/powerpoint/2010/main" val="3433280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B86D8-5DEB-4A4E-BBE5-B6E9A56143F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030736465"/>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3544148" cy="6858000"/>
          </a:xfrm>
        </p:spPr>
        <p:txBody>
          <a:bodyPr/>
          <a:lstStyle/>
          <a:p>
            <a:r>
              <a:rPr lang="en-US" dirty="0"/>
              <a:t>Place Medium/Small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3511367"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3671090"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4541179" y="1936375"/>
            <a:ext cx="6898522"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4541178" y="398507"/>
            <a:ext cx="6898521"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8" name="Slide Number Placeholder 5">
            <a:extLst>
              <a:ext uri="{FF2B5EF4-FFF2-40B4-BE49-F238E27FC236}">
                <a16:creationId xmlns:a16="http://schemas.microsoft.com/office/drawing/2014/main" id="{2FF8D5CB-F4BA-4F4F-8144-52F7AEB8D91D}"/>
              </a:ext>
            </a:extLst>
          </p:cNvPr>
          <p:cNvSpPr>
            <a:spLocks noGrp="1"/>
          </p:cNvSpPr>
          <p:nvPr>
            <p:ph type="sldNum" sz="quarter" idx="12"/>
          </p:nvPr>
        </p:nvSpPr>
        <p:spPr>
          <a:xfrm>
            <a:off x="4541178" y="6185181"/>
            <a:ext cx="2743200"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0C52C492-6E52-914D-B80E-9AD30160B4A4}"/>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50346361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7363392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362942569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6059438" y="-3565026"/>
            <a:ext cx="159025" cy="10601501"/>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6059437" y="-3438085"/>
            <a:ext cx="159027" cy="10601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838200" y="2352921"/>
            <a:ext cx="10515600" cy="3430885"/>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838200" y="428503"/>
            <a:ext cx="105156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42964829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70761322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3" name="Content Placeholder 2"/>
          <p:cNvSpPr>
            <a:spLocks noGrp="1"/>
          </p:cNvSpPr>
          <p:nvPr>
            <p:ph idx="1" hasCustomPrompt="1"/>
          </p:nvPr>
        </p:nvSpPr>
        <p:spPr>
          <a:xfrm>
            <a:off x="838200" y="2106970"/>
            <a:ext cx="10515600" cy="3716853"/>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a:p>
            <a:pPr lvl="2"/>
            <a:r>
              <a:rPr lang="en-US"/>
              <a:t>Third level copy Arial 20 </a:t>
            </a:r>
            <a:r>
              <a:rPr lang="en-US" err="1"/>
              <a:t>pt</a:t>
            </a:r>
            <a:r>
              <a:rPr lang="en-US"/>
              <a:t> font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39388943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 with numbered list</a:t>
            </a:r>
          </a:p>
        </p:txBody>
      </p:sp>
      <p:sp>
        <p:nvSpPr>
          <p:cNvPr id="3" name="Content Placeholder 2"/>
          <p:cNvSpPr>
            <a:spLocks noGrp="1"/>
          </p:cNvSpPr>
          <p:nvPr>
            <p:ph idx="1" hasCustomPrompt="1"/>
          </p:nvPr>
        </p:nvSpPr>
        <p:spPr>
          <a:xfrm>
            <a:off x="838200" y="2106970"/>
            <a:ext cx="10515600" cy="3716853"/>
          </a:xfrm>
        </p:spPr>
        <p:txBody>
          <a:bodyPr/>
          <a:lstStyle>
            <a:lvl1pPr marL="514350" marR="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latin typeface="Arial" panose="020B0604020202020204" pitchFamily="34" charset="0"/>
                <a:cs typeface="Arial" panose="020B0604020202020204" pitchFamily="34" charset="0"/>
              </a:defRPr>
            </a:lvl1pPr>
            <a:lvl2pPr marL="914400" marR="0"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latin typeface="Arial" panose="020B0604020202020204" pitchFamily="34" charset="0"/>
                <a:cs typeface="Arial" panose="020B0604020202020204" pitchFamily="34" charset="0"/>
              </a:defRPr>
            </a:lvl2pPr>
            <a:lvl3pPr marL="1371600" marR="0"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latin typeface="Arial" panose="020B0604020202020204" pitchFamily="34" charset="0"/>
                <a:cs typeface="Arial" panose="020B0604020202020204" pitchFamily="34" charset="0"/>
              </a:defRPr>
            </a:lvl3pPr>
            <a:lvl4pPr marL="1771650" marR="0"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Numbered lists should follow this format</a:t>
            </a:r>
          </a:p>
          <a:p>
            <a:pPr marL="514350" marR="0" lvl="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pPr>
            <a:r>
              <a:rPr lang="en-US"/>
              <a:t>Main copy shouldn’t be larger than Arial, 28 </a:t>
            </a:r>
            <a:r>
              <a:rPr lang="en-US" err="1"/>
              <a:t>pt</a:t>
            </a:r>
            <a:r>
              <a:rPr lang="en-US"/>
              <a:t> font</a:t>
            </a:r>
          </a:p>
          <a:p>
            <a:pPr marL="914400" marR="0" lvl="1"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pPr>
            <a:r>
              <a:rPr lang="en-US"/>
              <a:t>Uppercase letters for second level numbered list</a:t>
            </a:r>
          </a:p>
          <a:p>
            <a:pPr lvl="1"/>
            <a:r>
              <a:rPr lang="en-US"/>
              <a:t>Second level copy Arial, 24 </a:t>
            </a:r>
            <a:r>
              <a:rPr lang="en-US" err="1"/>
              <a:t>pt</a:t>
            </a:r>
            <a:r>
              <a:rPr lang="en-US"/>
              <a:t> font</a:t>
            </a:r>
          </a:p>
          <a:p>
            <a:pPr marL="1371600" marR="0" lvl="2"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pPr>
            <a:r>
              <a:rPr lang="en-US"/>
              <a:t>Lowercase letters for third level numbered list</a:t>
            </a:r>
          </a:p>
          <a:p>
            <a:pPr lvl="2"/>
            <a:r>
              <a:rPr lang="en-US"/>
              <a:t>Third level copy Arial 20 </a:t>
            </a:r>
            <a:r>
              <a:rPr lang="en-US" err="1"/>
              <a:t>pt</a:t>
            </a:r>
            <a:r>
              <a:rPr lang="en-US"/>
              <a:t> font</a:t>
            </a:r>
          </a:p>
          <a:p>
            <a:pPr marL="1771650" marR="0" lvl="3"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pPr>
            <a:r>
              <a:rPr lang="en-US"/>
              <a:t>Roman numerals for fourth level numbered list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3219804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02E904B5-54B8-864F-8BB3-16E49652009E}"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EFB5065A-0AD2-4942-B84B-AA897E2950BA}"/>
              </a:ext>
            </a:extLst>
          </p:cNvPr>
          <p:cNvSpPr>
            <a:spLocks noGrp="1"/>
          </p:cNvSpPr>
          <p:nvPr>
            <p:ph sz="half" idx="1" hasCustomPrompt="1"/>
          </p:nvPr>
        </p:nvSpPr>
        <p:spPr>
          <a:xfrm>
            <a:off x="838200"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Content Placeholder 2">
            <a:extLst>
              <a:ext uri="{FF2B5EF4-FFF2-40B4-BE49-F238E27FC236}">
                <a16:creationId xmlns:a16="http://schemas.microsoft.com/office/drawing/2014/main" id="{E0B5BC9E-CA07-FF4F-BF4B-9F1C4C57AE95}"/>
              </a:ext>
            </a:extLst>
          </p:cNvPr>
          <p:cNvSpPr>
            <a:spLocks noGrp="1"/>
          </p:cNvSpPr>
          <p:nvPr>
            <p:ph sz="half" idx="13" hasCustomPrompt="1"/>
          </p:nvPr>
        </p:nvSpPr>
        <p:spPr>
          <a:xfrm>
            <a:off x="6176683"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pic>
        <p:nvPicPr>
          <p:cNvPr id="10" name="Picture 9">
            <a:extLst>
              <a:ext uri="{FF2B5EF4-FFF2-40B4-BE49-F238E27FC236}">
                <a16:creationId xmlns:a16="http://schemas.microsoft.com/office/drawing/2014/main" id="{441365AD-2873-5140-B755-D53501D1A026}"/>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19805610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318749" y="0"/>
            <a:ext cx="11873250" cy="5910748"/>
          </a:xfrm>
        </p:spPr>
        <p:txBody>
          <a:bodyPr/>
          <a:lstStyle/>
          <a:p>
            <a:r>
              <a:rPr lang="en-US" dirty="0"/>
              <a:t>Place Full Slide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838200" y="6185181"/>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mtClean="0"/>
              <a:pPr/>
              <a:t>‹#›</a:t>
            </a:fld>
            <a:endParaRPr lang="en-US" dirty="0"/>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95937754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7184418" cy="6858000"/>
          </a:xfrm>
        </p:spPr>
        <p:txBody>
          <a:bodyPr/>
          <a:lstStyle/>
          <a:p>
            <a:r>
              <a:rPr lang="en-US" dirty="0"/>
              <a:t>Place Large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7184418"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7344141"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7997253" y="1936375"/>
            <a:ext cx="3442447"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7997252" y="398507"/>
            <a:ext cx="3442447"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9" name="Slide Number Placeholder 5">
            <a:extLst>
              <a:ext uri="{FF2B5EF4-FFF2-40B4-BE49-F238E27FC236}">
                <a16:creationId xmlns:a16="http://schemas.microsoft.com/office/drawing/2014/main" id="{84B17A1C-E2B5-6F43-BEEB-A9F5D63CA3DD}"/>
              </a:ext>
            </a:extLst>
          </p:cNvPr>
          <p:cNvSpPr>
            <a:spLocks noGrp="1"/>
          </p:cNvSpPr>
          <p:nvPr>
            <p:ph type="sldNum" sz="quarter" idx="12"/>
          </p:nvPr>
        </p:nvSpPr>
        <p:spPr>
          <a:xfrm>
            <a:off x="7997252" y="6185181"/>
            <a:ext cx="501495"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34EEAE02-9E61-604C-AFD5-F3384544ACAC}"/>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61450886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dirty="0"/>
          </a:p>
        </p:txBody>
      </p:sp>
    </p:spTree>
    <p:extLst>
      <p:ext uri="{BB962C8B-B14F-4D97-AF65-F5344CB8AC3E}">
        <p14:creationId xmlns:p14="http://schemas.microsoft.com/office/powerpoint/2010/main" val="678724126"/>
      </p:ext>
    </p:extLst>
  </p:cSld>
  <p:clrMap bg1="lt1" tx1="dk1" bg2="lt2" tx2="dk2" accent1="accent1" accent2="accent2" accent3="accent3" accent4="accent4" accent5="accent5" accent6="accent6" hlink="hlink" folHlink="folHlink"/>
  <p:sldLayoutIdLst>
    <p:sldLayoutId id="2147483688" r:id="rId1"/>
    <p:sldLayoutId id="2147483703" r:id="rId2"/>
    <p:sldLayoutId id="2147483698" r:id="rId3"/>
    <p:sldLayoutId id="2147483704" r:id="rId4"/>
    <p:sldLayoutId id="2147483696" r:id="rId5"/>
    <p:sldLayoutId id="2147483705" r:id="rId6"/>
    <p:sldLayoutId id="2147483699" r:id="rId7"/>
    <p:sldLayoutId id="2147483700" r:id="rId8"/>
    <p:sldLayoutId id="2147483701" r:id="rId9"/>
    <p:sldLayoutId id="2147483702" r:id="rId10"/>
    <p:sldLayoutId id="2147483706" r:id="rId11"/>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5" Type="http://schemas.openxmlformats.org/officeDocument/2006/relationships/image" Target="../media/image4.em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4.emf"/><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4.emf"/><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674A0B-011B-FF5B-342F-3E403E2B7F84}"/>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700341888"/>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75035" y="1"/>
            <a:ext cx="3716965" cy="1406819"/>
          </a:xfrm>
          <a:prstGeom prst="rect">
            <a:avLst/>
          </a:prstGeom>
        </p:spPr>
      </p:pic>
      <p:sp>
        <p:nvSpPr>
          <p:cNvPr id="3" name="AutoShape 3"/>
          <p:cNvSpPr/>
          <p:nvPr/>
        </p:nvSpPr>
        <p:spPr>
          <a:xfrm>
            <a:off x="8375182" y="1639161"/>
            <a:ext cx="3816818" cy="5218839"/>
          </a:xfrm>
          <a:prstGeom prst="rect">
            <a:avLst/>
          </a:prstGeom>
          <a:solidFill>
            <a:srgbClr val="006536"/>
          </a:solidFill>
        </p:spPr>
      </p:sp>
      <p:pic>
        <p:nvPicPr>
          <p:cNvPr id="4" name="Picture 4"/>
          <p:cNvPicPr>
            <a:picLocks noChangeAspect="1"/>
          </p:cNvPicPr>
          <p:nvPr/>
        </p:nvPicPr>
        <p:blipFill>
          <a:blip r:embed="rId3"/>
          <a:srcRect l="59487" t="17908" r="4146" b="49999"/>
          <a:stretch>
            <a:fillRect/>
          </a:stretch>
        </p:blipFill>
        <p:spPr>
          <a:xfrm>
            <a:off x="0" y="4079363"/>
            <a:ext cx="8375182" cy="2778638"/>
          </a:xfrm>
          <a:prstGeom prst="rect">
            <a:avLst/>
          </a:prstGeom>
        </p:spPr>
      </p:pic>
      <p:sp>
        <p:nvSpPr>
          <p:cNvPr id="5" name="TextBox 5"/>
          <p:cNvSpPr txBox="1"/>
          <p:nvPr/>
        </p:nvSpPr>
        <p:spPr>
          <a:xfrm>
            <a:off x="525379" y="431459"/>
            <a:ext cx="7528961" cy="2924006"/>
          </a:xfrm>
          <a:prstGeom prst="rect">
            <a:avLst/>
          </a:prstGeom>
        </p:spPr>
        <p:txBody>
          <a:bodyPr lIns="0" tIns="0" rIns="0" bIns="0" rtlCol="0" anchor="t">
            <a:spAutoFit/>
          </a:bodyPr>
          <a:lstStyle/>
          <a:p>
            <a:pPr>
              <a:lnSpc>
                <a:spcPts val="2313"/>
              </a:lnSpc>
            </a:pPr>
            <a:r>
              <a:rPr lang="en-US" sz="1652">
                <a:solidFill>
                  <a:srgbClr val="000000"/>
                </a:solidFill>
                <a:latin typeface="+mj-lt"/>
              </a:rPr>
              <a:t>Founded in 1898, Bullard is a leading manufacturer of high-quality personal protective equipment and systems that are marketed worldwide and designed to fit women and men. The company is a fifth-generation family-owned enterprise, highly respected for its invention of the hard hat in 1919. </a:t>
            </a:r>
          </a:p>
          <a:p>
            <a:pPr>
              <a:lnSpc>
                <a:spcPts val="2313"/>
              </a:lnSpc>
            </a:pPr>
            <a:endParaRPr lang="en-US" sz="1652">
              <a:solidFill>
                <a:srgbClr val="000000"/>
              </a:solidFill>
              <a:latin typeface="+mj-lt"/>
            </a:endParaRPr>
          </a:p>
          <a:p>
            <a:pPr>
              <a:lnSpc>
                <a:spcPts val="2313"/>
              </a:lnSpc>
            </a:pPr>
            <a:r>
              <a:rPr lang="en-US" sz="1652">
                <a:solidFill>
                  <a:srgbClr val="000000"/>
                </a:solidFill>
                <a:latin typeface="+mj-lt"/>
              </a:rPr>
              <a:t>Today, Bullard's product lines include hard hats, thermal imagers, firefighter and rescue helmets, supplied air respirators, powered air-purifying respirators, and air quality equipment. Comfort is paramount to battling fatigue and ensuring peak performance and the company has proudly designed and manufactured multiple product lines to ensure the safety of women in the workforce.</a:t>
            </a:r>
          </a:p>
        </p:txBody>
      </p:sp>
      <p:sp>
        <p:nvSpPr>
          <p:cNvPr id="6" name="TextBox 6"/>
          <p:cNvSpPr txBox="1"/>
          <p:nvPr/>
        </p:nvSpPr>
        <p:spPr>
          <a:xfrm>
            <a:off x="8789786" y="2649024"/>
            <a:ext cx="3087462" cy="320601"/>
          </a:xfrm>
          <a:prstGeom prst="rect">
            <a:avLst/>
          </a:prstGeom>
        </p:spPr>
        <p:txBody>
          <a:bodyPr lIns="0" tIns="0" rIns="0" bIns="0" rtlCol="0" anchor="t">
            <a:spAutoFit/>
          </a:bodyPr>
          <a:lstStyle/>
          <a:p>
            <a:pPr algn="ctr">
              <a:lnSpc>
                <a:spcPts val="2545"/>
              </a:lnSpc>
              <a:spcBef>
                <a:spcPct val="0"/>
              </a:spcBef>
            </a:pPr>
            <a:r>
              <a:rPr lang="en-US" sz="2545">
                <a:solidFill>
                  <a:srgbClr val="FFCB05"/>
                </a:solidFill>
                <a:latin typeface="+mj-lt"/>
              </a:rPr>
              <a:t>www.bullard.com</a:t>
            </a:r>
          </a:p>
        </p:txBody>
      </p:sp>
      <p:sp>
        <p:nvSpPr>
          <p:cNvPr id="7" name="TextBox 7"/>
          <p:cNvSpPr txBox="1"/>
          <p:nvPr/>
        </p:nvSpPr>
        <p:spPr>
          <a:xfrm>
            <a:off x="9050594" y="3365500"/>
            <a:ext cx="2900153" cy="1808187"/>
          </a:xfrm>
          <a:prstGeom prst="rect">
            <a:avLst/>
          </a:prstGeom>
        </p:spPr>
        <p:txBody>
          <a:bodyPr lIns="0" tIns="0" rIns="0" bIns="0" rtlCol="0" anchor="t">
            <a:spAutoFit/>
          </a:bodyPr>
          <a:lstStyle/>
          <a:p>
            <a:pPr algn="ctr">
              <a:lnSpc>
                <a:spcPts val="4666"/>
              </a:lnSpc>
            </a:pPr>
            <a:r>
              <a:rPr lang="en-US" sz="4800" b="1" dirty="0">
                <a:solidFill>
                  <a:srgbClr val="FFFAEF"/>
                </a:solidFill>
                <a:latin typeface="+mj-lt"/>
              </a:rPr>
              <a:t>VISIT US AT BOOTH</a:t>
            </a:r>
          </a:p>
        </p:txBody>
      </p:sp>
      <p:sp>
        <p:nvSpPr>
          <p:cNvPr id="8" name="TextBox 8"/>
          <p:cNvSpPr txBox="1"/>
          <p:nvPr/>
        </p:nvSpPr>
        <p:spPr>
          <a:xfrm>
            <a:off x="8925822" y="5350022"/>
            <a:ext cx="2900153" cy="602729"/>
          </a:xfrm>
          <a:prstGeom prst="rect">
            <a:avLst/>
          </a:prstGeom>
        </p:spPr>
        <p:txBody>
          <a:bodyPr lIns="0" tIns="0" rIns="0" bIns="0" rtlCol="0" anchor="t">
            <a:spAutoFit/>
          </a:bodyPr>
          <a:lstStyle/>
          <a:p>
            <a:pPr algn="ctr">
              <a:lnSpc>
                <a:spcPts val="4666"/>
              </a:lnSpc>
            </a:pPr>
            <a:r>
              <a:rPr lang="en-US" sz="4400" b="1" dirty="0">
                <a:solidFill>
                  <a:srgbClr val="FFFAEF"/>
                </a:solidFill>
                <a:latin typeface="+mj-lt"/>
              </a:rPr>
              <a:t>1729</a:t>
            </a:r>
          </a:p>
        </p:txBody>
      </p:sp>
      <p:sp>
        <p:nvSpPr>
          <p:cNvPr id="9" name="Rectangle 8">
            <a:extLst>
              <a:ext uri="{FF2B5EF4-FFF2-40B4-BE49-F238E27FC236}">
                <a16:creationId xmlns:a16="http://schemas.microsoft.com/office/drawing/2014/main" id="{0DDCCA20-89DA-0AC4-9906-F7497D6A3CD3}"/>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a:extLst>
              <a:ext uri="{FF2B5EF4-FFF2-40B4-BE49-F238E27FC236}">
                <a16:creationId xmlns:a16="http://schemas.microsoft.com/office/drawing/2014/main" id="{F6966EC7-F13F-0201-C252-2FCCC7904A1A}"/>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60D4A936-7617-B6E7-7A6F-2D26F9BB499C}"/>
              </a:ext>
            </a:extLst>
          </p:cNvPr>
          <p:cNvPicPr>
            <a:picLocks noChangeAspect="1"/>
          </p:cNvPicPr>
          <p:nvPr/>
        </p:nvPicPr>
        <p:blipFill>
          <a:blip r:embed="rId4"/>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0049" y="685800"/>
            <a:ext cx="10856151" cy="4027449"/>
          </a:xfrm>
          <a:prstGeom prst="rect">
            <a:avLst/>
          </a:prstGeom>
          <a:solidFill>
            <a:srgbClr val="006536"/>
          </a:solidFill>
        </p:spPr>
      </p:sp>
      <p:pic>
        <p:nvPicPr>
          <p:cNvPr id="3" name="Picture 3"/>
          <p:cNvPicPr>
            <a:picLocks noChangeAspect="1"/>
          </p:cNvPicPr>
          <p:nvPr/>
        </p:nvPicPr>
        <p:blipFill>
          <a:blip r:embed="rId2"/>
          <a:srcRect/>
          <a:stretch>
            <a:fillRect/>
          </a:stretch>
        </p:blipFill>
        <p:spPr>
          <a:xfrm>
            <a:off x="6620179" y="4801117"/>
            <a:ext cx="4734575" cy="1371083"/>
          </a:xfrm>
          <a:prstGeom prst="rect">
            <a:avLst/>
          </a:prstGeom>
        </p:spPr>
      </p:pic>
      <p:pic>
        <p:nvPicPr>
          <p:cNvPr id="4" name="Picture 4"/>
          <p:cNvPicPr>
            <a:picLocks noChangeAspect="1"/>
          </p:cNvPicPr>
          <p:nvPr/>
        </p:nvPicPr>
        <p:blipFill>
          <a:blip r:embed="rId3"/>
          <a:srcRect/>
          <a:stretch>
            <a:fillRect/>
          </a:stretch>
        </p:blipFill>
        <p:spPr>
          <a:xfrm>
            <a:off x="685800" y="685800"/>
            <a:ext cx="3531959" cy="4027449"/>
          </a:xfrm>
          <a:prstGeom prst="rect">
            <a:avLst/>
          </a:prstGeom>
        </p:spPr>
      </p:pic>
      <p:sp>
        <p:nvSpPr>
          <p:cNvPr id="5" name="TextBox 5"/>
          <p:cNvSpPr txBox="1"/>
          <p:nvPr/>
        </p:nvSpPr>
        <p:spPr>
          <a:xfrm>
            <a:off x="4428966" y="1313560"/>
            <a:ext cx="6925788" cy="2743443"/>
          </a:xfrm>
          <a:prstGeom prst="rect">
            <a:avLst/>
          </a:prstGeom>
        </p:spPr>
        <p:txBody>
          <a:bodyPr lIns="0" tIns="0" rIns="0" bIns="0" rtlCol="0" anchor="t">
            <a:spAutoFit/>
          </a:bodyPr>
          <a:lstStyle/>
          <a:p>
            <a:pPr>
              <a:lnSpc>
                <a:spcPts val="2418"/>
              </a:lnSpc>
            </a:pPr>
            <a:r>
              <a:rPr lang="en-US" sz="1727">
                <a:solidFill>
                  <a:srgbClr val="FFCB05"/>
                </a:solidFill>
                <a:latin typeface="+mj-lt"/>
              </a:rPr>
              <a:t>From first responders to industrial workers, DuPont Personal Protection provides a wide range of personal protection solutions including some of the most trusted and innovative brands in the industry, such as Kevlar®, Nomex®, Tyvek®, and Tychem® to meet your safety needs. Through continuous collaboration, we thrive to make improvements that best suit the industry's ever-changing needs .This extends to our PPE sizes and some fit styles to help women be properly outfitted and protected for the jobs and hazards they face before doffing the PPE and being able to return home safely.</a:t>
            </a:r>
          </a:p>
        </p:txBody>
      </p:sp>
      <p:sp>
        <p:nvSpPr>
          <p:cNvPr id="6" name="TextBox 6"/>
          <p:cNvSpPr txBox="1"/>
          <p:nvPr/>
        </p:nvSpPr>
        <p:spPr>
          <a:xfrm>
            <a:off x="1006541" y="5370534"/>
            <a:ext cx="5445951" cy="269304"/>
          </a:xfrm>
          <a:prstGeom prst="rect">
            <a:avLst/>
          </a:prstGeom>
        </p:spPr>
        <p:txBody>
          <a:bodyPr lIns="0" tIns="0" rIns="0" bIns="0" rtlCol="0" anchor="t">
            <a:spAutoFit/>
          </a:bodyPr>
          <a:lstStyle/>
          <a:p>
            <a:pPr algn="ctr">
              <a:lnSpc>
                <a:spcPts val="2145"/>
              </a:lnSpc>
              <a:spcBef>
                <a:spcPct val="0"/>
              </a:spcBef>
            </a:pPr>
            <a:r>
              <a:rPr lang="en-US" sz="2145">
                <a:solidFill>
                  <a:srgbClr val="006536"/>
                </a:solidFill>
                <a:latin typeface="+mj-lt"/>
              </a:rPr>
              <a:t>www.personalprotection.dupont.com</a:t>
            </a:r>
          </a:p>
        </p:txBody>
      </p:sp>
      <p:sp>
        <p:nvSpPr>
          <p:cNvPr id="7" name="Rectangle 6">
            <a:extLst>
              <a:ext uri="{FF2B5EF4-FFF2-40B4-BE49-F238E27FC236}">
                <a16:creationId xmlns:a16="http://schemas.microsoft.com/office/drawing/2014/main" id="{4B1746EB-568E-7745-75C3-5ACEE1DF690F}"/>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7">
            <a:extLst>
              <a:ext uri="{FF2B5EF4-FFF2-40B4-BE49-F238E27FC236}">
                <a16:creationId xmlns:a16="http://schemas.microsoft.com/office/drawing/2014/main" id="{952F0FB3-A36E-D9EA-493F-41F88194738D}"/>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 name="Picture 8">
            <a:extLst>
              <a:ext uri="{FF2B5EF4-FFF2-40B4-BE49-F238E27FC236}">
                <a16:creationId xmlns:a16="http://schemas.microsoft.com/office/drawing/2014/main" id="{9CB392DC-1839-B682-5121-D31691056F9F}"/>
              </a:ext>
            </a:extLst>
          </p:cNvPr>
          <p:cNvPicPr>
            <a:picLocks noChangeAspect="1"/>
          </p:cNvPicPr>
          <p:nvPr/>
        </p:nvPicPr>
        <p:blipFill>
          <a:blip r:embed="rId4"/>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BD61C4-5A25-001E-FDCC-FFAFCBF53300}"/>
              </a:ext>
            </a:extLst>
          </p:cNvPr>
          <p:cNvSpPr/>
          <p:nvPr/>
        </p:nvSpPr>
        <p:spPr>
          <a:xfrm>
            <a:off x="567143" y="5735782"/>
            <a:ext cx="1438302" cy="10287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4495B97D-52FF-CB45-E0A9-2A0660A8A5A4}"/>
              </a:ext>
            </a:extLst>
          </p:cNvPr>
          <p:cNvGraphicFramePr/>
          <p:nvPr>
            <p:extLst>
              <p:ext uri="{D42A27DB-BD31-4B8C-83A1-F6EECF244321}">
                <p14:modId xmlns:p14="http://schemas.microsoft.com/office/powerpoint/2010/main" val="148071476"/>
              </p:ext>
            </p:extLst>
          </p:nvPr>
        </p:nvGraphicFramePr>
        <p:xfrm>
          <a:off x="-862757" y="2831822"/>
          <a:ext cx="6712085" cy="3778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AFD1E9AC-1B11-2103-9571-6ED9FA51D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143" y="269842"/>
            <a:ext cx="4617700" cy="256198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a:extLst>
              <a:ext uri="{FF2B5EF4-FFF2-40B4-BE49-F238E27FC236}">
                <a16:creationId xmlns:a16="http://schemas.microsoft.com/office/drawing/2014/main" id="{C7308D69-5D4B-75CD-9960-CF9F367C8B98}"/>
              </a:ext>
            </a:extLst>
          </p:cNvPr>
          <p:cNvSpPr/>
          <p:nvPr/>
        </p:nvSpPr>
        <p:spPr>
          <a:xfrm>
            <a:off x="5705777" y="4637897"/>
            <a:ext cx="5123540" cy="2206487"/>
          </a:xfrm>
          <a:prstGeom prst="rect">
            <a:avLst/>
          </a:prstGeom>
          <a:solidFill>
            <a:srgbClr val="006536"/>
          </a:solidFill>
        </p:spPr>
      </p:sp>
      <p:sp>
        <p:nvSpPr>
          <p:cNvPr id="6" name="TextBox 7">
            <a:extLst>
              <a:ext uri="{FF2B5EF4-FFF2-40B4-BE49-F238E27FC236}">
                <a16:creationId xmlns:a16="http://schemas.microsoft.com/office/drawing/2014/main" id="{EF563E6A-F45D-F134-6589-700A5783265E}"/>
              </a:ext>
            </a:extLst>
          </p:cNvPr>
          <p:cNvSpPr txBox="1"/>
          <p:nvPr/>
        </p:nvSpPr>
        <p:spPr>
          <a:xfrm>
            <a:off x="5822512" y="4802627"/>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645</a:t>
            </a:r>
          </a:p>
        </p:txBody>
      </p:sp>
      <p:sp>
        <p:nvSpPr>
          <p:cNvPr id="7" name="Content Placeholder 2">
            <a:extLst>
              <a:ext uri="{FF2B5EF4-FFF2-40B4-BE49-F238E27FC236}">
                <a16:creationId xmlns:a16="http://schemas.microsoft.com/office/drawing/2014/main" id="{4671D489-2229-0FAF-ED90-6A9793ABCC17}"/>
              </a:ext>
            </a:extLst>
          </p:cNvPr>
          <p:cNvSpPr txBox="1">
            <a:spLocks/>
          </p:cNvSpPr>
          <p:nvPr/>
        </p:nvSpPr>
        <p:spPr>
          <a:xfrm>
            <a:off x="5310245" y="367622"/>
            <a:ext cx="6712084" cy="371685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313"/>
              </a:lnSpc>
              <a:buNone/>
            </a:pPr>
            <a:r>
              <a:rPr lang="en-US" sz="2000" dirty="0">
                <a:solidFill>
                  <a:srgbClr val="000000"/>
                </a:solidFill>
                <a:latin typeface="+mj-lt"/>
              </a:rPr>
              <a:t>Radians, a leading manufacturer of high-performance safety gear, has aggressively expanded its women's PPE line, especially in the hi-vis protection category. Designed by women to fit women, Radians offers women's hi-vis T-shirts, bomber jackets, rain jackets, surveyor vests, breakaway vests, FR coveralls, vision protection, and more. </a:t>
            </a:r>
          </a:p>
          <a:p>
            <a:pPr>
              <a:lnSpc>
                <a:spcPts val="2313"/>
              </a:lnSpc>
            </a:pPr>
            <a:endParaRPr lang="en-US" sz="2000" dirty="0">
              <a:solidFill>
                <a:srgbClr val="000000"/>
              </a:solidFill>
              <a:latin typeface="+mj-lt"/>
            </a:endParaRPr>
          </a:p>
          <a:p>
            <a:pPr marL="0" indent="0">
              <a:lnSpc>
                <a:spcPts val="2313"/>
              </a:lnSpc>
              <a:buNone/>
            </a:pPr>
            <a:r>
              <a:rPr lang="en-US" sz="2000" dirty="0">
                <a:solidFill>
                  <a:srgbClr val="000000"/>
                </a:solidFill>
                <a:latin typeface="+mj-lt"/>
              </a:rPr>
              <a:t>To provide more comfort and a better fit, Radians has designed their apparel with features important to females, like bust darts for improved shaping, side slits for a better fit at the hips, contoured waistlines, and back-drop shirt tails for more coverage.</a:t>
            </a:r>
          </a:p>
        </p:txBody>
      </p:sp>
    </p:spTree>
    <p:extLst>
      <p:ext uri="{BB962C8B-B14F-4D97-AF65-F5344CB8AC3E}">
        <p14:creationId xmlns:p14="http://schemas.microsoft.com/office/powerpoint/2010/main" val="3963289176"/>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460102"/>
            <a:ext cx="12192000" cy="3429000"/>
          </a:xfrm>
          <a:prstGeom prst="rect">
            <a:avLst/>
          </a:prstGeom>
          <a:solidFill>
            <a:srgbClr val="006536"/>
          </a:solidFill>
        </p:spPr>
      </p:sp>
      <p:grpSp>
        <p:nvGrpSpPr>
          <p:cNvPr id="3" name="Group 3"/>
          <p:cNvGrpSpPr/>
          <p:nvPr/>
        </p:nvGrpSpPr>
        <p:grpSpPr>
          <a:xfrm>
            <a:off x="238460" y="2745478"/>
            <a:ext cx="8259045" cy="4119356"/>
            <a:chOff x="0" y="0"/>
            <a:chExt cx="16518089" cy="8238711"/>
          </a:xfrm>
        </p:grpSpPr>
        <p:pic>
          <p:nvPicPr>
            <p:cNvPr id="4" name="Picture 4"/>
            <p:cNvPicPr>
              <a:picLocks noChangeAspect="1"/>
            </p:cNvPicPr>
            <p:nvPr/>
          </p:nvPicPr>
          <p:blipFill>
            <a:blip r:embed="rId2"/>
            <a:srcRect l="2740" r="2740"/>
            <a:stretch>
              <a:fillRect/>
            </a:stretch>
          </p:blipFill>
          <p:spPr>
            <a:xfrm>
              <a:off x="0" y="0"/>
              <a:ext cx="16518089" cy="8238711"/>
            </a:xfrm>
            <a:prstGeom prst="rect">
              <a:avLst/>
            </a:prstGeom>
          </p:spPr>
        </p:pic>
      </p:grpSp>
      <p:pic>
        <p:nvPicPr>
          <p:cNvPr id="5" name="Picture 5"/>
          <p:cNvPicPr>
            <a:picLocks noChangeAspect="1"/>
          </p:cNvPicPr>
          <p:nvPr/>
        </p:nvPicPr>
        <p:blipFill>
          <a:blip r:embed="rId3"/>
          <a:srcRect/>
          <a:stretch>
            <a:fillRect/>
          </a:stretch>
        </p:blipFill>
        <p:spPr>
          <a:xfrm>
            <a:off x="9836480" y="271726"/>
            <a:ext cx="1669721" cy="1714246"/>
          </a:xfrm>
          <a:prstGeom prst="rect">
            <a:avLst/>
          </a:prstGeom>
        </p:spPr>
      </p:pic>
      <p:sp>
        <p:nvSpPr>
          <p:cNvPr id="6" name="TextBox 6"/>
          <p:cNvSpPr txBox="1"/>
          <p:nvPr/>
        </p:nvSpPr>
        <p:spPr>
          <a:xfrm>
            <a:off x="576851" y="624435"/>
            <a:ext cx="8951131" cy="2221314"/>
          </a:xfrm>
          <a:prstGeom prst="rect">
            <a:avLst/>
          </a:prstGeom>
        </p:spPr>
        <p:txBody>
          <a:bodyPr lIns="0" tIns="0" rIns="0" bIns="0" rtlCol="0" anchor="t">
            <a:spAutoFit/>
          </a:bodyPr>
          <a:lstStyle/>
          <a:p>
            <a:pPr>
              <a:lnSpc>
                <a:spcPts val="2528"/>
              </a:lnSpc>
            </a:pPr>
            <a:r>
              <a:rPr lang="en-US" sz="1806">
                <a:solidFill>
                  <a:srgbClr val="000000"/>
                </a:solidFill>
                <a:latin typeface="+mj-lt"/>
              </a:rPr>
              <a:t>~ Comfort, Fit, Inclusive Sizing includes petite and plus as well as tall. Custom options for maternity are also available.</a:t>
            </a:r>
          </a:p>
          <a:p>
            <a:pPr>
              <a:lnSpc>
                <a:spcPts val="2528"/>
              </a:lnSpc>
            </a:pPr>
            <a:r>
              <a:rPr lang="en-US" sz="1806">
                <a:solidFill>
                  <a:srgbClr val="000000"/>
                </a:solidFill>
                <a:latin typeface="+mj-lt"/>
              </a:rPr>
              <a:t> ~ Our garments are designed to move with you and keep you covered; made with Flex-stitching which adds support, movement &amp; durability. </a:t>
            </a:r>
          </a:p>
          <a:p>
            <a:pPr>
              <a:lnSpc>
                <a:spcPts val="2528"/>
              </a:lnSpc>
            </a:pPr>
            <a:r>
              <a:rPr lang="en-US" sz="1806">
                <a:solidFill>
                  <a:srgbClr val="000000"/>
                </a:solidFill>
                <a:latin typeface="+mj-lt"/>
              </a:rPr>
              <a:t>~ The Lightweight, moisture-wicking, odor resistant performance fabric provides women the best protection on the market. </a:t>
            </a:r>
          </a:p>
          <a:p>
            <a:pPr>
              <a:lnSpc>
                <a:spcPts val="2528"/>
              </a:lnSpc>
            </a:pPr>
            <a:r>
              <a:rPr lang="en-US" sz="1806">
                <a:solidFill>
                  <a:srgbClr val="000000"/>
                </a:solidFill>
                <a:latin typeface="+mj-lt"/>
              </a:rPr>
              <a:t>~ And best of all, our products are Made in the USA!</a:t>
            </a:r>
          </a:p>
        </p:txBody>
      </p:sp>
      <p:sp>
        <p:nvSpPr>
          <p:cNvPr id="7" name="TextBox 7"/>
          <p:cNvSpPr txBox="1"/>
          <p:nvPr/>
        </p:nvSpPr>
        <p:spPr>
          <a:xfrm>
            <a:off x="7707950" y="5893667"/>
            <a:ext cx="4257059" cy="269304"/>
          </a:xfrm>
          <a:prstGeom prst="rect">
            <a:avLst/>
          </a:prstGeom>
        </p:spPr>
        <p:txBody>
          <a:bodyPr lIns="0" tIns="0" rIns="0" bIns="0" rtlCol="0" anchor="t">
            <a:spAutoFit/>
          </a:bodyPr>
          <a:lstStyle/>
          <a:p>
            <a:pPr algn="ctr">
              <a:lnSpc>
                <a:spcPts val="2145"/>
              </a:lnSpc>
              <a:spcBef>
                <a:spcPct val="0"/>
              </a:spcBef>
            </a:pPr>
            <a:r>
              <a:rPr lang="en-US" sz="2145">
                <a:solidFill>
                  <a:srgbClr val="FFCB05"/>
                </a:solidFill>
                <a:latin typeface="+mj-lt"/>
              </a:rPr>
              <a:t>seraphinasafety.com</a:t>
            </a:r>
          </a:p>
        </p:txBody>
      </p:sp>
      <p:sp>
        <p:nvSpPr>
          <p:cNvPr id="8" name="TextBox 8"/>
          <p:cNvSpPr txBox="1"/>
          <p:nvPr/>
        </p:nvSpPr>
        <p:spPr>
          <a:xfrm>
            <a:off x="8497506" y="3678282"/>
            <a:ext cx="3588748" cy="1795363"/>
          </a:xfrm>
          <a:prstGeom prst="rect">
            <a:avLst/>
          </a:prstGeom>
        </p:spPr>
        <p:txBody>
          <a:bodyPr wrap="square" lIns="0" tIns="0" rIns="0" bIns="0" rtlCol="0" anchor="t">
            <a:spAutoFit/>
          </a:bodyPr>
          <a:lstStyle/>
          <a:p>
            <a:pPr>
              <a:lnSpc>
                <a:spcPts val="2033"/>
              </a:lnSpc>
            </a:pPr>
            <a:r>
              <a:rPr lang="en-US" sz="2033">
                <a:solidFill>
                  <a:srgbClr val="FFCB03"/>
                </a:solidFill>
                <a:latin typeface="+mj-lt"/>
              </a:rPr>
              <a:t>SERAPHINA SAFETY APPAREL IS MADE TO FIT THE SHAPES OF ALL WOMEN... </a:t>
            </a:r>
          </a:p>
          <a:p>
            <a:pPr>
              <a:lnSpc>
                <a:spcPts val="2033"/>
              </a:lnSpc>
            </a:pPr>
            <a:endParaRPr lang="en-US" sz="2033">
              <a:solidFill>
                <a:srgbClr val="FFCB03"/>
              </a:solidFill>
              <a:latin typeface="+mj-lt"/>
            </a:endParaRPr>
          </a:p>
          <a:p>
            <a:pPr>
              <a:lnSpc>
                <a:spcPts val="2033"/>
              </a:lnSpc>
            </a:pPr>
            <a:r>
              <a:rPr lang="en-US" sz="2033">
                <a:solidFill>
                  <a:srgbClr val="FFCB03"/>
                </a:solidFill>
                <a:latin typeface="+mj-lt"/>
              </a:rPr>
              <a:t>DESIGNED BY WOMEN </a:t>
            </a:r>
          </a:p>
          <a:p>
            <a:pPr>
              <a:lnSpc>
                <a:spcPts val="2033"/>
              </a:lnSpc>
            </a:pPr>
            <a:r>
              <a:rPr lang="en-US" sz="2033">
                <a:solidFill>
                  <a:srgbClr val="FFCB03"/>
                </a:solidFill>
                <a:latin typeface="+mj-lt"/>
              </a:rPr>
              <a:t>FOR WOMEN! </a:t>
            </a:r>
          </a:p>
        </p:txBody>
      </p:sp>
      <p:sp>
        <p:nvSpPr>
          <p:cNvPr id="9" name="Rectangle 8">
            <a:extLst>
              <a:ext uri="{FF2B5EF4-FFF2-40B4-BE49-F238E27FC236}">
                <a16:creationId xmlns:a16="http://schemas.microsoft.com/office/drawing/2014/main" id="{78C5BF9C-7C7F-7E50-2E7A-CDF49D88A690}"/>
              </a:ext>
            </a:extLst>
          </p:cNvPr>
          <p:cNvSpPr/>
          <p:nvPr/>
        </p:nvSpPr>
        <p:spPr>
          <a:xfrm>
            <a:off x="0" y="-15247"/>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a:extLst>
              <a:ext uri="{FF2B5EF4-FFF2-40B4-BE49-F238E27FC236}">
                <a16:creationId xmlns:a16="http://schemas.microsoft.com/office/drawing/2014/main" id="{AAB58E52-EF55-2C01-3882-E3CE2E28BA60}"/>
              </a:ext>
            </a:extLst>
          </p:cNvPr>
          <p:cNvSpPr/>
          <p:nvPr/>
        </p:nvSpPr>
        <p:spPr>
          <a:xfrm>
            <a:off x="159723" y="-15247"/>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982B4018-D585-FC65-E608-190D70F8747B}"/>
              </a:ext>
            </a:extLst>
          </p:cNvPr>
          <p:cNvPicPr>
            <a:picLocks noChangeAspect="1"/>
          </p:cNvPicPr>
          <p:nvPr/>
        </p:nvPicPr>
        <p:blipFill>
          <a:blip r:embed="rId4"/>
          <a:stretch>
            <a:fillRect/>
          </a:stretch>
        </p:blipFill>
        <p:spPr>
          <a:xfrm>
            <a:off x="11007948" y="5926670"/>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32641" y="274622"/>
            <a:ext cx="5410200" cy="957189"/>
          </a:xfrm>
          <a:prstGeom prst="rect">
            <a:avLst/>
          </a:prstGeom>
        </p:spPr>
      </p:pic>
      <p:pic>
        <p:nvPicPr>
          <p:cNvPr id="6" name="Picture 6"/>
          <p:cNvPicPr>
            <a:picLocks noChangeAspect="1"/>
          </p:cNvPicPr>
          <p:nvPr/>
        </p:nvPicPr>
        <p:blipFill>
          <a:blip r:embed="rId3"/>
          <a:srcRect l="1359" r="1359"/>
          <a:stretch>
            <a:fillRect/>
          </a:stretch>
        </p:blipFill>
        <p:spPr>
          <a:xfrm>
            <a:off x="318749" y="4702117"/>
            <a:ext cx="8475481" cy="2155883"/>
          </a:xfrm>
          <a:prstGeom prst="rect">
            <a:avLst/>
          </a:prstGeom>
        </p:spPr>
      </p:pic>
      <p:sp>
        <p:nvSpPr>
          <p:cNvPr id="2" name="AutoShape 2"/>
          <p:cNvSpPr/>
          <p:nvPr/>
        </p:nvSpPr>
        <p:spPr>
          <a:xfrm>
            <a:off x="8435614" y="2994961"/>
            <a:ext cx="3756386" cy="3863039"/>
          </a:xfrm>
          <a:prstGeom prst="rect">
            <a:avLst/>
          </a:prstGeom>
          <a:solidFill>
            <a:srgbClr val="006536"/>
          </a:solidFill>
        </p:spPr>
      </p:sp>
      <p:sp>
        <p:nvSpPr>
          <p:cNvPr id="7" name="TextBox 7"/>
          <p:cNvSpPr txBox="1"/>
          <p:nvPr/>
        </p:nvSpPr>
        <p:spPr>
          <a:xfrm>
            <a:off x="685800" y="1200062"/>
            <a:ext cx="7528961" cy="3218958"/>
          </a:xfrm>
          <a:prstGeom prst="rect">
            <a:avLst/>
          </a:prstGeom>
        </p:spPr>
        <p:txBody>
          <a:bodyPr lIns="0" tIns="0" rIns="0" bIns="0" rtlCol="0" anchor="t">
            <a:spAutoFit/>
          </a:bodyPr>
          <a:lstStyle/>
          <a:p>
            <a:pPr>
              <a:lnSpc>
                <a:spcPts val="2313"/>
              </a:lnSpc>
            </a:pPr>
            <a:r>
              <a:rPr lang="en-US" sz="1652">
                <a:solidFill>
                  <a:srgbClr val="000000"/>
                </a:solidFill>
                <a:latin typeface="+mj-lt"/>
              </a:rPr>
              <a:t>Xena Workwear creates safety footwear and functional apparel for women in STEM and the Trades. The company was founded by Ana Kraft who worked as a project engineer and was tired to wear the "shrink it and pink it" version of work boots that never fit. This new category of workwear helps professional women be safe and feel confident in any work environment. Transitioning between the office, to the construction site or manufacturing floor has never been so easy.</a:t>
            </a:r>
          </a:p>
          <a:p>
            <a:pPr>
              <a:lnSpc>
                <a:spcPts val="2313"/>
              </a:lnSpc>
            </a:pPr>
            <a:endParaRPr lang="en-US" sz="1652">
              <a:solidFill>
                <a:srgbClr val="000000"/>
              </a:solidFill>
              <a:latin typeface="+mj-lt"/>
            </a:endParaRPr>
          </a:p>
          <a:p>
            <a:pPr>
              <a:lnSpc>
                <a:spcPts val="2313"/>
              </a:lnSpc>
            </a:pPr>
            <a:r>
              <a:rPr lang="en-US" sz="1652">
                <a:solidFill>
                  <a:srgbClr val="000000"/>
                </a:solidFill>
                <a:latin typeface="+mj-lt"/>
              </a:rPr>
              <a:t>All boots are handcrafted in Leon Mexico by a family owned business that employs some of the best craftsmen in town. Xena is proud to serve women with quality, lightweight safety boots that help women step into any role with confidence.</a:t>
            </a:r>
          </a:p>
        </p:txBody>
      </p:sp>
      <p:grpSp>
        <p:nvGrpSpPr>
          <p:cNvPr id="3" name="Group 3"/>
          <p:cNvGrpSpPr/>
          <p:nvPr/>
        </p:nvGrpSpPr>
        <p:grpSpPr>
          <a:xfrm>
            <a:off x="8435614" y="0"/>
            <a:ext cx="3756386" cy="4702117"/>
            <a:chOff x="0" y="0"/>
            <a:chExt cx="7512772" cy="9404235"/>
          </a:xfrm>
        </p:grpSpPr>
        <p:pic>
          <p:nvPicPr>
            <p:cNvPr id="4" name="Picture 4"/>
            <p:cNvPicPr>
              <a:picLocks noChangeAspect="1"/>
            </p:cNvPicPr>
            <p:nvPr/>
          </p:nvPicPr>
          <p:blipFill>
            <a:blip r:embed="rId4"/>
            <a:srcRect l="50752" t="26572" r="11537" b="2622"/>
            <a:stretch>
              <a:fillRect/>
            </a:stretch>
          </p:blipFill>
          <p:spPr>
            <a:xfrm>
              <a:off x="0" y="0"/>
              <a:ext cx="7512772" cy="9404235"/>
            </a:xfrm>
            <a:prstGeom prst="rect">
              <a:avLst/>
            </a:prstGeom>
          </p:spPr>
        </p:pic>
      </p:grpSp>
      <p:sp>
        <p:nvSpPr>
          <p:cNvPr id="8" name="TextBox 8"/>
          <p:cNvSpPr txBox="1"/>
          <p:nvPr/>
        </p:nvSpPr>
        <p:spPr>
          <a:xfrm>
            <a:off x="8697353" y="5689930"/>
            <a:ext cx="3394348" cy="307777"/>
          </a:xfrm>
          <a:prstGeom prst="rect">
            <a:avLst/>
          </a:prstGeom>
        </p:spPr>
        <p:txBody>
          <a:bodyPr lIns="0" tIns="0" rIns="0" bIns="0" rtlCol="0" anchor="t">
            <a:spAutoFit/>
          </a:bodyPr>
          <a:lstStyle/>
          <a:p>
            <a:pPr algn="ctr">
              <a:lnSpc>
                <a:spcPts val="2385"/>
              </a:lnSpc>
              <a:spcBef>
                <a:spcPct val="0"/>
              </a:spcBef>
            </a:pPr>
            <a:r>
              <a:rPr lang="en-US" sz="2385">
                <a:solidFill>
                  <a:srgbClr val="FFCB05"/>
                </a:solidFill>
                <a:latin typeface="+mj-lt"/>
              </a:rPr>
              <a:t>xenaworkwear.com</a:t>
            </a:r>
          </a:p>
        </p:txBody>
      </p:sp>
      <p:sp>
        <p:nvSpPr>
          <p:cNvPr id="9" name="Rectangle 8">
            <a:extLst>
              <a:ext uri="{FF2B5EF4-FFF2-40B4-BE49-F238E27FC236}">
                <a16:creationId xmlns:a16="http://schemas.microsoft.com/office/drawing/2014/main" id="{5D9C02DC-3E1F-D63D-61D8-47AB7041CB43}"/>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a:extLst>
              <a:ext uri="{FF2B5EF4-FFF2-40B4-BE49-F238E27FC236}">
                <a16:creationId xmlns:a16="http://schemas.microsoft.com/office/drawing/2014/main" id="{D6267B61-96CB-5390-C601-80F68A966AE0}"/>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9D85A9F4-7B2D-D766-4D5B-39010E46FDC0}"/>
              </a:ext>
            </a:extLst>
          </p:cNvPr>
          <p:cNvPicPr>
            <a:picLocks noChangeAspect="1"/>
          </p:cNvPicPr>
          <p:nvPr/>
        </p:nvPicPr>
        <p:blipFill>
          <a:blip r:embed="rId5"/>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E8699-C2FE-B9C0-94BA-4527E5AE82C2}"/>
              </a:ext>
            </a:extLst>
          </p:cNvPr>
          <p:cNvSpPr>
            <a:spLocks noGrp="1"/>
          </p:cNvSpPr>
          <p:nvPr>
            <p:ph idx="1"/>
          </p:nvPr>
        </p:nvSpPr>
        <p:spPr>
          <a:xfrm>
            <a:off x="5794513" y="2312869"/>
            <a:ext cx="5658677" cy="3716853"/>
          </a:xfrm>
        </p:spPr>
        <p:txBody>
          <a:bodyPr>
            <a:normAutofit fontScale="85000" lnSpcReduction="20000"/>
          </a:bodyPr>
          <a:lstStyle/>
          <a:p>
            <a:pPr marL="0" indent="0" algn="l">
              <a:buNone/>
            </a:pPr>
            <a:r>
              <a:rPr lang="en-US" b="0" dirty="0">
                <a:solidFill>
                  <a:srgbClr val="1F1F1F"/>
                </a:solidFill>
                <a:effectLst/>
                <a:latin typeface="+mn-lt"/>
              </a:rPr>
              <a:t>Zappos at Work is your custom corporate workwear and safety footwear solution! We provide high-quality safety footwear, apparel, and uniform solutions for a range of clients and industries, including several Fortune 500 companies.</a:t>
            </a:r>
          </a:p>
          <a:p>
            <a:pPr marL="0" indent="0" algn="l">
              <a:buNone/>
            </a:pPr>
            <a:r>
              <a:rPr lang="en-US" b="0" dirty="0">
                <a:solidFill>
                  <a:srgbClr val="1F1F1F"/>
                </a:solidFill>
                <a:effectLst/>
                <a:latin typeface="+mn-lt"/>
              </a:rPr>
              <a:t>We select top trusted brands so your employees are sure to find something they love, while you sit back and let us deliver high-quality PPE that meet the most rigorous OSHA and ASTM standards.</a:t>
            </a:r>
          </a:p>
        </p:txBody>
      </p:sp>
      <p:sp>
        <p:nvSpPr>
          <p:cNvPr id="4" name="Slide Number Placeholder 3">
            <a:extLst>
              <a:ext uri="{FF2B5EF4-FFF2-40B4-BE49-F238E27FC236}">
                <a16:creationId xmlns:a16="http://schemas.microsoft.com/office/drawing/2014/main" id="{E62A901A-3C36-AFD4-9F5B-A49F10E7052B}"/>
              </a:ext>
            </a:extLst>
          </p:cNvPr>
          <p:cNvSpPr>
            <a:spLocks noGrp="1"/>
          </p:cNvSpPr>
          <p:nvPr>
            <p:ph type="sldNum" sz="quarter" idx="12"/>
          </p:nvPr>
        </p:nvSpPr>
        <p:spPr/>
        <p:txBody>
          <a:bodyPr/>
          <a:lstStyle/>
          <a:p>
            <a:fld id="{FE64FAF0-67D6-8641-82FF-792E6360F5A5}" type="slidenum">
              <a:rPr lang="en-US" smtClean="0"/>
              <a:pPr/>
              <a:t>15</a:t>
            </a:fld>
            <a:endParaRPr lang="en-US"/>
          </a:p>
        </p:txBody>
      </p:sp>
      <p:sp>
        <p:nvSpPr>
          <p:cNvPr id="5" name="AutoShape 3">
            <a:extLst>
              <a:ext uri="{FF2B5EF4-FFF2-40B4-BE49-F238E27FC236}">
                <a16:creationId xmlns:a16="http://schemas.microsoft.com/office/drawing/2014/main" id="{52790995-A283-5C54-9C57-04E96305C599}"/>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E6F0FC67-F1A4-E4CF-A74C-F62ADAFDDDE9}"/>
              </a:ext>
            </a:extLst>
          </p:cNvPr>
          <p:cNvSpPr txBox="1"/>
          <p:nvPr/>
        </p:nvSpPr>
        <p:spPr>
          <a:xfrm>
            <a:off x="484458" y="4221535"/>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10206</a:t>
            </a:r>
          </a:p>
        </p:txBody>
      </p:sp>
      <p:pic>
        <p:nvPicPr>
          <p:cNvPr id="5122" name="Picture 2" descr="Zappos At Work">
            <a:extLst>
              <a:ext uri="{FF2B5EF4-FFF2-40B4-BE49-F238E27FC236}">
                <a16:creationId xmlns:a16="http://schemas.microsoft.com/office/drawing/2014/main" id="{766B22F2-01C2-0CE8-8EE5-E0C8D6094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13" y="343538"/>
            <a:ext cx="10889974" cy="1607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3239"/>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75182" y="3082953"/>
            <a:ext cx="3816818" cy="3775047"/>
          </a:xfrm>
          <a:prstGeom prst="rect">
            <a:avLst/>
          </a:prstGeom>
          <a:solidFill>
            <a:srgbClr val="006536"/>
          </a:solidFill>
        </p:spPr>
      </p:sp>
      <p:grpSp>
        <p:nvGrpSpPr>
          <p:cNvPr id="3" name="Group 3"/>
          <p:cNvGrpSpPr/>
          <p:nvPr/>
        </p:nvGrpSpPr>
        <p:grpSpPr>
          <a:xfrm>
            <a:off x="8054340" y="158671"/>
            <a:ext cx="3756386" cy="4702117"/>
            <a:chOff x="0" y="0"/>
            <a:chExt cx="7512772" cy="9404235"/>
          </a:xfrm>
        </p:grpSpPr>
        <p:pic>
          <p:nvPicPr>
            <p:cNvPr id="4" name="Picture 4"/>
            <p:cNvPicPr>
              <a:picLocks noChangeAspect="1"/>
            </p:cNvPicPr>
            <p:nvPr/>
          </p:nvPicPr>
          <p:blipFill>
            <a:blip r:embed="rId2"/>
            <a:srcRect l="15796" r="15235"/>
            <a:stretch>
              <a:fillRect/>
            </a:stretch>
          </p:blipFill>
          <p:spPr>
            <a:xfrm>
              <a:off x="0" y="0"/>
              <a:ext cx="7512772" cy="9404235"/>
            </a:xfrm>
            <a:prstGeom prst="rect">
              <a:avLst/>
            </a:prstGeom>
          </p:spPr>
        </p:pic>
      </p:grpSp>
      <p:pic>
        <p:nvPicPr>
          <p:cNvPr id="5" name="Picture 5"/>
          <p:cNvPicPr>
            <a:picLocks noChangeAspect="1"/>
          </p:cNvPicPr>
          <p:nvPr/>
        </p:nvPicPr>
        <p:blipFill>
          <a:blip r:embed="rId3"/>
          <a:srcRect/>
          <a:stretch>
            <a:fillRect/>
          </a:stretch>
        </p:blipFill>
        <p:spPr>
          <a:xfrm>
            <a:off x="381274" y="0"/>
            <a:ext cx="5619675" cy="899148"/>
          </a:xfrm>
          <a:prstGeom prst="rect">
            <a:avLst/>
          </a:prstGeom>
        </p:spPr>
      </p:pic>
      <p:sp>
        <p:nvSpPr>
          <p:cNvPr id="6" name="TextBox 6"/>
          <p:cNvSpPr txBox="1"/>
          <p:nvPr/>
        </p:nvSpPr>
        <p:spPr>
          <a:xfrm>
            <a:off x="9486683" y="6256788"/>
            <a:ext cx="1841139" cy="269304"/>
          </a:xfrm>
          <a:prstGeom prst="rect">
            <a:avLst/>
          </a:prstGeom>
        </p:spPr>
        <p:txBody>
          <a:bodyPr lIns="0" tIns="0" rIns="0" bIns="0" rtlCol="0" anchor="t">
            <a:spAutoFit/>
          </a:bodyPr>
          <a:lstStyle/>
          <a:p>
            <a:pPr algn="ctr">
              <a:lnSpc>
                <a:spcPts val="2145"/>
              </a:lnSpc>
              <a:spcBef>
                <a:spcPct val="0"/>
              </a:spcBef>
            </a:pPr>
            <a:r>
              <a:rPr lang="en-US" sz="2145">
                <a:solidFill>
                  <a:srgbClr val="FFCB05"/>
                </a:solidFill>
                <a:latin typeface="+mj-lt"/>
              </a:rPr>
              <a:t>falltech.com/</a:t>
            </a:r>
          </a:p>
        </p:txBody>
      </p:sp>
      <p:sp>
        <p:nvSpPr>
          <p:cNvPr id="7" name="TextBox 7"/>
          <p:cNvSpPr txBox="1"/>
          <p:nvPr/>
        </p:nvSpPr>
        <p:spPr>
          <a:xfrm>
            <a:off x="8601795" y="5040605"/>
            <a:ext cx="3363592" cy="480003"/>
          </a:xfrm>
          <a:prstGeom prst="rect">
            <a:avLst/>
          </a:prstGeom>
        </p:spPr>
        <p:txBody>
          <a:bodyPr lIns="0" tIns="0" rIns="0" bIns="0" rtlCol="0" anchor="t">
            <a:spAutoFit/>
          </a:bodyPr>
          <a:lstStyle/>
          <a:p>
            <a:pPr algn="ctr">
              <a:lnSpc>
                <a:spcPts val="4106"/>
              </a:lnSpc>
            </a:pPr>
            <a:r>
              <a:rPr lang="en-US" sz="2933" b="1">
                <a:solidFill>
                  <a:schemeClr val="bg1"/>
                </a:solidFill>
                <a:latin typeface="+mj-lt"/>
              </a:rPr>
              <a:t>EXPO BOOTH</a:t>
            </a:r>
          </a:p>
        </p:txBody>
      </p:sp>
      <p:sp>
        <p:nvSpPr>
          <p:cNvPr id="8" name="TextBox 8"/>
          <p:cNvSpPr txBox="1"/>
          <p:nvPr/>
        </p:nvSpPr>
        <p:spPr>
          <a:xfrm>
            <a:off x="8934271" y="5486772"/>
            <a:ext cx="2900153" cy="480003"/>
          </a:xfrm>
          <a:prstGeom prst="rect">
            <a:avLst/>
          </a:prstGeom>
        </p:spPr>
        <p:txBody>
          <a:bodyPr lIns="0" tIns="0" rIns="0" bIns="0" rtlCol="0" anchor="t">
            <a:spAutoFit/>
          </a:bodyPr>
          <a:lstStyle/>
          <a:p>
            <a:pPr algn="ctr">
              <a:lnSpc>
                <a:spcPts val="4106"/>
              </a:lnSpc>
            </a:pPr>
            <a:r>
              <a:rPr lang="en-US" sz="2933" b="1" dirty="0">
                <a:solidFill>
                  <a:schemeClr val="bg1"/>
                </a:solidFill>
                <a:latin typeface="+mj-lt"/>
              </a:rPr>
              <a:t>1239</a:t>
            </a:r>
          </a:p>
        </p:txBody>
      </p:sp>
      <p:sp>
        <p:nvSpPr>
          <p:cNvPr id="9" name="TextBox 9"/>
          <p:cNvSpPr txBox="1"/>
          <p:nvPr/>
        </p:nvSpPr>
        <p:spPr>
          <a:xfrm>
            <a:off x="525380" y="1320935"/>
            <a:ext cx="7302348" cy="4398768"/>
          </a:xfrm>
          <a:prstGeom prst="rect">
            <a:avLst/>
          </a:prstGeom>
        </p:spPr>
        <p:txBody>
          <a:bodyPr wrap="square" lIns="0" tIns="0" rIns="0" bIns="0" rtlCol="0" anchor="t">
            <a:spAutoFit/>
          </a:bodyPr>
          <a:lstStyle/>
          <a:p>
            <a:pPr>
              <a:lnSpc>
                <a:spcPts val="2313"/>
              </a:lnSpc>
            </a:pPr>
            <a:r>
              <a:rPr lang="en-US" sz="1652">
                <a:solidFill>
                  <a:srgbClr val="000000"/>
                </a:solidFill>
                <a:latin typeface="+mj-lt"/>
              </a:rPr>
              <a:t>At </a:t>
            </a:r>
            <a:r>
              <a:rPr lang="en-US" sz="1652" err="1">
                <a:solidFill>
                  <a:srgbClr val="000000"/>
                </a:solidFill>
                <a:latin typeface="+mj-lt"/>
              </a:rPr>
              <a:t>FallTech</a:t>
            </a:r>
            <a:r>
              <a:rPr lang="en-US" sz="1652">
                <a:solidFill>
                  <a:srgbClr val="000000"/>
                </a:solidFill>
                <a:latin typeface="+mj-lt"/>
              </a:rPr>
              <a:t>®, we design and manufacture safety products in Los Angeles that protect women when working at height from fall hazards.</a:t>
            </a:r>
          </a:p>
          <a:p>
            <a:pPr>
              <a:lnSpc>
                <a:spcPts val="2313"/>
              </a:lnSpc>
            </a:pPr>
            <a:endParaRPr lang="en-US" sz="1652">
              <a:solidFill>
                <a:srgbClr val="000000"/>
              </a:solidFill>
              <a:latin typeface="+mj-lt"/>
            </a:endParaRPr>
          </a:p>
          <a:p>
            <a:pPr>
              <a:lnSpc>
                <a:spcPts val="2313"/>
              </a:lnSpc>
            </a:pPr>
            <a:r>
              <a:rPr lang="en-US" sz="1652">
                <a:solidFill>
                  <a:srgbClr val="000000"/>
                </a:solidFill>
                <a:latin typeface="+mj-lt"/>
              </a:rPr>
              <a:t>We are concerned that women have struggled to find full-body safety harnesses that properly fit them because ill-fitting harnesses are a safety hazard. In fact, until recently, working women have had no choice but to wear harnesses designed for men. But this is no longer the case. Our designers rolled up their sleeves and got to work, and in 2021 we launched the patent-pending FT-One Fit, a premium total comfort harness for women. Women now can work at height with proper filling harnesses that don't cause them soreness or fatigue. The FT-One Fit women's harness line is available in inclusive sizes from extra small to 3XL. </a:t>
            </a:r>
          </a:p>
          <a:p>
            <a:pPr>
              <a:lnSpc>
                <a:spcPts val="2313"/>
              </a:lnSpc>
            </a:pPr>
            <a:endParaRPr lang="en-US" sz="1652">
              <a:solidFill>
                <a:srgbClr val="000000"/>
              </a:solidFill>
              <a:latin typeface="+mj-lt"/>
            </a:endParaRPr>
          </a:p>
          <a:p>
            <a:pPr>
              <a:lnSpc>
                <a:spcPts val="2313"/>
              </a:lnSpc>
            </a:pPr>
            <a:r>
              <a:rPr lang="en-US" sz="1652">
                <a:solidFill>
                  <a:srgbClr val="000000"/>
                </a:solidFill>
                <a:latin typeface="+mj-lt"/>
              </a:rPr>
              <a:t>At </a:t>
            </a:r>
            <a:r>
              <a:rPr lang="en-US" sz="1652" err="1">
                <a:solidFill>
                  <a:srgbClr val="000000"/>
                </a:solidFill>
                <a:latin typeface="+mj-lt"/>
              </a:rPr>
              <a:t>FallTech</a:t>
            </a:r>
            <a:r>
              <a:rPr lang="en-US" sz="1652">
                <a:solidFill>
                  <a:srgbClr val="000000"/>
                </a:solidFill>
                <a:latin typeface="+mj-lt"/>
              </a:rPr>
              <a:t>, we believe that a woman's safety and comfort go hand in hand. The new FT-One Fit is proof of that.</a:t>
            </a:r>
          </a:p>
        </p:txBody>
      </p:sp>
      <p:sp>
        <p:nvSpPr>
          <p:cNvPr id="10" name="Rectangle 9">
            <a:extLst>
              <a:ext uri="{FF2B5EF4-FFF2-40B4-BE49-F238E27FC236}">
                <a16:creationId xmlns:a16="http://schemas.microsoft.com/office/drawing/2014/main" id="{BE2E208C-CE3C-20F5-6288-4F9A9A2DB371}"/>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ectangle 10">
            <a:extLst>
              <a:ext uri="{FF2B5EF4-FFF2-40B4-BE49-F238E27FC236}">
                <a16:creationId xmlns:a16="http://schemas.microsoft.com/office/drawing/2014/main" id="{CCC91727-5DF3-D01F-817D-D917A47ED946}"/>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2" name="Picture 11">
            <a:extLst>
              <a:ext uri="{FF2B5EF4-FFF2-40B4-BE49-F238E27FC236}">
                <a16:creationId xmlns:a16="http://schemas.microsoft.com/office/drawing/2014/main" id="{3D70913B-8F86-03BF-26BE-E8A9A284307C}"/>
              </a:ext>
            </a:extLst>
          </p:cNvPr>
          <p:cNvPicPr>
            <a:picLocks noChangeAspect="1"/>
          </p:cNvPicPr>
          <p:nvPr/>
        </p:nvPicPr>
        <p:blipFill>
          <a:blip r:embed="rId4"/>
          <a:stretch>
            <a:fillRect/>
          </a:stretch>
        </p:blipFill>
        <p:spPr>
          <a:xfrm>
            <a:off x="11336171" y="5904447"/>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FD035D-C7B0-94D9-9AA0-B236C858764D}"/>
              </a:ext>
            </a:extLst>
          </p:cNvPr>
          <p:cNvPicPr>
            <a:picLocks noChangeAspect="1"/>
          </p:cNvPicPr>
          <p:nvPr/>
        </p:nvPicPr>
        <p:blipFill>
          <a:blip r:embed="rId3"/>
          <a:stretch>
            <a:fillRect/>
          </a:stretch>
        </p:blipFill>
        <p:spPr>
          <a:xfrm>
            <a:off x="7873058" y="-51946"/>
            <a:ext cx="4362482" cy="5962694"/>
          </a:xfrm>
          <a:prstGeom prst="rect">
            <a:avLst/>
          </a:prstGeom>
        </p:spPr>
      </p:pic>
      <p:sp>
        <p:nvSpPr>
          <p:cNvPr id="2" name="AutoShape 2"/>
          <p:cNvSpPr/>
          <p:nvPr/>
        </p:nvSpPr>
        <p:spPr>
          <a:xfrm>
            <a:off x="254276" y="5237584"/>
            <a:ext cx="11937724" cy="1620416"/>
          </a:xfrm>
          <a:prstGeom prst="rect">
            <a:avLst/>
          </a:prstGeom>
          <a:solidFill>
            <a:srgbClr val="006536"/>
          </a:solidFill>
        </p:spPr>
      </p:sp>
      <p:sp>
        <p:nvSpPr>
          <p:cNvPr id="7" name="TextBox 7"/>
          <p:cNvSpPr txBox="1"/>
          <p:nvPr/>
        </p:nvSpPr>
        <p:spPr>
          <a:xfrm>
            <a:off x="685800" y="1200062"/>
            <a:ext cx="6436567" cy="2923877"/>
          </a:xfrm>
          <a:prstGeom prst="rect">
            <a:avLst/>
          </a:prstGeom>
        </p:spPr>
        <p:txBody>
          <a:bodyPr wrap="square" lIns="0" tIns="0" rIns="0" bIns="0" rtlCol="0" anchor="t">
            <a:spAutoFit/>
          </a:bodyPr>
          <a:lstStyle/>
          <a:p>
            <a:pPr algn="l">
              <a:spcAft>
                <a:spcPts val="600"/>
              </a:spcAft>
            </a:pPr>
            <a:r>
              <a:rPr lang="en-US" sz="2000" b="0" i="0">
                <a:effectLst/>
                <a:latin typeface="+mj-lt"/>
              </a:rPr>
              <a:t>WE PROVIDE PRODUCTS FOR</a:t>
            </a:r>
          </a:p>
          <a:p>
            <a:pPr algn="l">
              <a:spcAft>
                <a:spcPts val="600"/>
              </a:spcAft>
            </a:pPr>
            <a:r>
              <a:rPr lang="en-US" sz="2000" b="1" i="0">
                <a:effectLst/>
                <a:latin typeface="+mj-lt"/>
              </a:rPr>
              <a:t>SAFETY, CONFIDENCE &amp; PRODUCTIVITY</a:t>
            </a:r>
          </a:p>
          <a:p>
            <a:pPr algn="l">
              <a:spcAft>
                <a:spcPts val="600"/>
              </a:spcAft>
            </a:pPr>
            <a:r>
              <a:rPr lang="en-US" sz="2000" b="0" i="0">
                <a:effectLst/>
                <a:latin typeface="+mj-lt"/>
              </a:rPr>
              <a:t>PIP Global is a leading supplier of Hand Protection and Personal Protective Equipment to wholesalers and distributors worldwide. With locations throughout North and South America, Europe and Asia, PIP's mission of "Bringing the Best of the World to You®" is fulfilled everyday by providing best-in-class safety products worldwide.</a:t>
            </a:r>
          </a:p>
        </p:txBody>
      </p:sp>
      <p:sp>
        <p:nvSpPr>
          <p:cNvPr id="8" name="TextBox 8"/>
          <p:cNvSpPr txBox="1"/>
          <p:nvPr/>
        </p:nvSpPr>
        <p:spPr>
          <a:xfrm>
            <a:off x="-1113045" y="5829156"/>
            <a:ext cx="6845144" cy="307777"/>
          </a:xfrm>
          <a:prstGeom prst="rect">
            <a:avLst/>
          </a:prstGeom>
        </p:spPr>
        <p:txBody>
          <a:bodyPr wrap="square" lIns="0" tIns="0" rIns="0" bIns="0" rtlCol="0" anchor="t">
            <a:spAutoFit/>
          </a:bodyPr>
          <a:lstStyle/>
          <a:p>
            <a:pPr algn="ctr">
              <a:lnSpc>
                <a:spcPts val="2385"/>
              </a:lnSpc>
              <a:spcBef>
                <a:spcPct val="0"/>
              </a:spcBef>
            </a:pPr>
            <a:r>
              <a:rPr lang="en-US" sz="2385" dirty="0">
                <a:solidFill>
                  <a:srgbClr val="FFCB05"/>
                </a:solidFill>
                <a:latin typeface="+mj-lt"/>
              </a:rPr>
              <a:t>www.pipglobal.com/</a:t>
            </a:r>
          </a:p>
        </p:txBody>
      </p:sp>
      <p:sp>
        <p:nvSpPr>
          <p:cNvPr id="9" name="Rectangle 8">
            <a:extLst>
              <a:ext uri="{FF2B5EF4-FFF2-40B4-BE49-F238E27FC236}">
                <a16:creationId xmlns:a16="http://schemas.microsoft.com/office/drawing/2014/main" id="{5D9C02DC-3E1F-D63D-61D8-47AB7041CB43}"/>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a:extLst>
              <a:ext uri="{FF2B5EF4-FFF2-40B4-BE49-F238E27FC236}">
                <a16:creationId xmlns:a16="http://schemas.microsoft.com/office/drawing/2014/main" id="{D6267B61-96CB-5390-C601-80F68A966AE0}"/>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9D85A9F4-7B2D-D766-4D5B-39010E46FDC0}"/>
              </a:ext>
            </a:extLst>
          </p:cNvPr>
          <p:cNvPicPr>
            <a:picLocks noChangeAspect="1"/>
          </p:cNvPicPr>
          <p:nvPr/>
        </p:nvPicPr>
        <p:blipFill>
          <a:blip r:embed="rId4"/>
          <a:stretch>
            <a:fillRect/>
          </a:stretch>
        </p:blipFill>
        <p:spPr>
          <a:xfrm>
            <a:off x="10670246" y="5910748"/>
            <a:ext cx="996505" cy="913993"/>
          </a:xfrm>
          <a:prstGeom prst="rect">
            <a:avLst/>
          </a:prstGeom>
        </p:spPr>
      </p:pic>
      <p:pic>
        <p:nvPicPr>
          <p:cNvPr id="20" name="Picture 19">
            <a:extLst>
              <a:ext uri="{FF2B5EF4-FFF2-40B4-BE49-F238E27FC236}">
                <a16:creationId xmlns:a16="http://schemas.microsoft.com/office/drawing/2014/main" id="{836DFBDB-8EC1-4AE6-F570-B40DFA4CCC46}"/>
              </a:ext>
            </a:extLst>
          </p:cNvPr>
          <p:cNvPicPr>
            <a:picLocks noChangeAspect="1"/>
          </p:cNvPicPr>
          <p:nvPr/>
        </p:nvPicPr>
        <p:blipFill>
          <a:blip r:embed="rId5"/>
          <a:stretch>
            <a:fillRect/>
          </a:stretch>
        </p:blipFill>
        <p:spPr>
          <a:xfrm>
            <a:off x="2430008" y="3829758"/>
            <a:ext cx="5124272" cy="1407826"/>
          </a:xfrm>
          <a:prstGeom prst="rect">
            <a:avLst/>
          </a:prstGeom>
        </p:spPr>
      </p:pic>
      <p:sp>
        <p:nvSpPr>
          <p:cNvPr id="12" name="TextBox 7">
            <a:extLst>
              <a:ext uri="{FF2B5EF4-FFF2-40B4-BE49-F238E27FC236}">
                <a16:creationId xmlns:a16="http://schemas.microsoft.com/office/drawing/2014/main" id="{7215D0F0-B5C0-E336-27B5-4C5423444E75}"/>
              </a:ext>
            </a:extLst>
          </p:cNvPr>
          <p:cNvSpPr txBox="1"/>
          <p:nvPr/>
        </p:nvSpPr>
        <p:spPr>
          <a:xfrm>
            <a:off x="7244274" y="5439952"/>
            <a:ext cx="2903376" cy="1205458"/>
          </a:xfrm>
          <a:prstGeom prst="rect">
            <a:avLst/>
          </a:prstGeom>
        </p:spPr>
        <p:txBody>
          <a:bodyPr wrap="square" lIns="0" tIns="0" rIns="0" bIns="0" rtlCol="0" anchor="t">
            <a:spAutoFit/>
          </a:bodyPr>
          <a:lstStyle/>
          <a:p>
            <a:pPr algn="ctr">
              <a:lnSpc>
                <a:spcPts val="4666"/>
              </a:lnSpc>
            </a:pPr>
            <a:r>
              <a:rPr lang="en-US" sz="4000" b="1" dirty="0">
                <a:solidFill>
                  <a:srgbClr val="FFFAEF"/>
                </a:solidFill>
                <a:latin typeface="+mj-lt"/>
              </a:rPr>
              <a:t>BOOTH</a:t>
            </a:r>
          </a:p>
          <a:p>
            <a:pPr algn="ctr">
              <a:lnSpc>
                <a:spcPts val="4666"/>
              </a:lnSpc>
            </a:pPr>
            <a:r>
              <a:rPr lang="en-US" sz="4000" b="1" dirty="0">
                <a:solidFill>
                  <a:srgbClr val="FFFAEF"/>
                </a:solidFill>
                <a:latin typeface="+mj-lt"/>
              </a:rPr>
              <a:t>1715</a:t>
            </a:r>
          </a:p>
        </p:txBody>
      </p:sp>
      <p:pic>
        <p:nvPicPr>
          <p:cNvPr id="7170" name="Picture 2">
            <a:extLst>
              <a:ext uri="{FF2B5EF4-FFF2-40B4-BE49-F238E27FC236}">
                <a16:creationId xmlns:a16="http://schemas.microsoft.com/office/drawing/2014/main" id="{119C6D0A-7591-AC84-B3EC-CBC77D769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651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10015"/>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62D6BF6D-0497-EAB8-D053-6384247AC309}"/>
              </a:ext>
            </a:extLst>
          </p:cNvPr>
          <p:cNvPicPr>
            <a:picLocks noChangeAspect="1"/>
          </p:cNvPicPr>
          <p:nvPr/>
        </p:nvPicPr>
        <p:blipFill rotWithShape="1">
          <a:blip r:embed="rId3"/>
          <a:srcRect t="12880" b="19587"/>
          <a:stretch/>
        </p:blipFill>
        <p:spPr>
          <a:xfrm>
            <a:off x="321380" y="5123187"/>
            <a:ext cx="8220313" cy="1734814"/>
          </a:xfrm>
          <a:prstGeom prst="rect">
            <a:avLst/>
          </a:prstGeom>
        </p:spPr>
      </p:pic>
      <p:pic>
        <p:nvPicPr>
          <p:cNvPr id="17" name="Picture 16">
            <a:extLst>
              <a:ext uri="{FF2B5EF4-FFF2-40B4-BE49-F238E27FC236}">
                <a16:creationId xmlns:a16="http://schemas.microsoft.com/office/drawing/2014/main" id="{AE7116B9-21FA-3FAF-9DCD-CC518D77D910}"/>
              </a:ext>
            </a:extLst>
          </p:cNvPr>
          <p:cNvPicPr>
            <a:picLocks noChangeAspect="1"/>
          </p:cNvPicPr>
          <p:nvPr/>
        </p:nvPicPr>
        <p:blipFill>
          <a:blip r:embed="rId4"/>
          <a:stretch>
            <a:fillRect/>
          </a:stretch>
        </p:blipFill>
        <p:spPr>
          <a:xfrm>
            <a:off x="215301" y="-43542"/>
            <a:ext cx="8323761" cy="3203016"/>
          </a:xfrm>
          <a:prstGeom prst="rect">
            <a:avLst/>
          </a:prstGeom>
        </p:spPr>
      </p:pic>
      <p:sp>
        <p:nvSpPr>
          <p:cNvPr id="2" name="AutoShape 2"/>
          <p:cNvSpPr/>
          <p:nvPr/>
        </p:nvSpPr>
        <p:spPr>
          <a:xfrm>
            <a:off x="8435614" y="1"/>
            <a:ext cx="3756386" cy="6858000"/>
          </a:xfrm>
          <a:prstGeom prst="rect">
            <a:avLst/>
          </a:prstGeom>
          <a:solidFill>
            <a:srgbClr val="006536"/>
          </a:solidFill>
        </p:spPr>
      </p:sp>
      <p:sp>
        <p:nvSpPr>
          <p:cNvPr id="8" name="TextBox 8"/>
          <p:cNvSpPr txBox="1"/>
          <p:nvPr/>
        </p:nvSpPr>
        <p:spPr>
          <a:xfrm>
            <a:off x="8697353" y="5689930"/>
            <a:ext cx="3394348" cy="324256"/>
          </a:xfrm>
          <a:prstGeom prst="rect">
            <a:avLst/>
          </a:prstGeom>
        </p:spPr>
        <p:txBody>
          <a:bodyPr lIns="0" tIns="0" rIns="0" bIns="0" rtlCol="0" anchor="t">
            <a:spAutoFit/>
          </a:bodyPr>
          <a:lstStyle/>
          <a:p>
            <a:pPr algn="ctr">
              <a:lnSpc>
                <a:spcPts val="2385"/>
              </a:lnSpc>
              <a:spcBef>
                <a:spcPct val="0"/>
              </a:spcBef>
            </a:pPr>
            <a:r>
              <a:rPr lang="en-US" sz="3200" i="0" dirty="0">
                <a:solidFill>
                  <a:srgbClr val="FFCB03"/>
                </a:solidFill>
                <a:effectLst/>
                <a:latin typeface="+mj-lt"/>
              </a:rPr>
              <a:t>toughduck.com</a:t>
            </a:r>
            <a:endParaRPr lang="en-US" sz="3600" dirty="0">
              <a:solidFill>
                <a:srgbClr val="FFCB03"/>
              </a:solidFill>
              <a:latin typeface="+mj-lt"/>
            </a:endParaRPr>
          </a:p>
        </p:txBody>
      </p:sp>
      <p:sp>
        <p:nvSpPr>
          <p:cNvPr id="7" name="TextBox 7"/>
          <p:cNvSpPr txBox="1"/>
          <p:nvPr/>
        </p:nvSpPr>
        <p:spPr>
          <a:xfrm>
            <a:off x="8809655" y="3315000"/>
            <a:ext cx="2903376" cy="1808187"/>
          </a:xfrm>
          <a:prstGeom prst="rect">
            <a:avLst/>
          </a:prstGeom>
        </p:spPr>
        <p:txBody>
          <a:bodyPr wrap="square" lIns="0" tIns="0" rIns="0" bIns="0" rtlCol="0" anchor="t">
            <a:spAutoFit/>
          </a:bodyPr>
          <a:lstStyle/>
          <a:p>
            <a:pPr algn="ctr">
              <a:lnSpc>
                <a:spcPts val="4666"/>
              </a:lnSpc>
            </a:pPr>
            <a:r>
              <a:rPr lang="en-US" sz="4000" b="1" dirty="0">
                <a:solidFill>
                  <a:srgbClr val="FFFAEF"/>
                </a:solidFill>
                <a:latin typeface="+mj-lt"/>
              </a:rPr>
              <a:t>VISIT US AT BOOTH</a:t>
            </a:r>
          </a:p>
          <a:p>
            <a:pPr algn="ctr">
              <a:lnSpc>
                <a:spcPts val="4666"/>
              </a:lnSpc>
            </a:pPr>
            <a:r>
              <a:rPr lang="en-US" sz="4000" b="1" dirty="0">
                <a:solidFill>
                  <a:srgbClr val="FFFAEF"/>
                </a:solidFill>
                <a:latin typeface="+mj-lt"/>
              </a:rPr>
              <a:t>508</a:t>
            </a:r>
          </a:p>
        </p:txBody>
      </p:sp>
      <p:sp>
        <p:nvSpPr>
          <p:cNvPr id="9" name="Rectangle 8">
            <a:extLst>
              <a:ext uri="{FF2B5EF4-FFF2-40B4-BE49-F238E27FC236}">
                <a16:creationId xmlns:a16="http://schemas.microsoft.com/office/drawing/2014/main" id="{5D9C02DC-3E1F-D63D-61D8-47AB7041CB43}"/>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ectangle 9">
            <a:extLst>
              <a:ext uri="{FF2B5EF4-FFF2-40B4-BE49-F238E27FC236}">
                <a16:creationId xmlns:a16="http://schemas.microsoft.com/office/drawing/2014/main" id="{D6267B61-96CB-5390-C601-80F68A966AE0}"/>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1" name="Picture 10">
            <a:extLst>
              <a:ext uri="{FF2B5EF4-FFF2-40B4-BE49-F238E27FC236}">
                <a16:creationId xmlns:a16="http://schemas.microsoft.com/office/drawing/2014/main" id="{9D85A9F4-7B2D-D766-4D5B-39010E46FDC0}"/>
              </a:ext>
            </a:extLst>
          </p:cNvPr>
          <p:cNvPicPr>
            <a:picLocks noChangeAspect="1"/>
          </p:cNvPicPr>
          <p:nvPr/>
        </p:nvPicPr>
        <p:blipFill>
          <a:blip r:embed="rId5"/>
          <a:stretch>
            <a:fillRect/>
          </a:stretch>
        </p:blipFill>
        <p:spPr>
          <a:xfrm>
            <a:off x="10670246" y="5910748"/>
            <a:ext cx="996505" cy="913993"/>
          </a:xfrm>
          <a:prstGeom prst="rect">
            <a:avLst/>
          </a:prstGeom>
        </p:spPr>
      </p:pic>
      <p:pic>
        <p:nvPicPr>
          <p:cNvPr id="13" name="Picture 12">
            <a:extLst>
              <a:ext uri="{FF2B5EF4-FFF2-40B4-BE49-F238E27FC236}">
                <a16:creationId xmlns:a16="http://schemas.microsoft.com/office/drawing/2014/main" id="{28611334-EDFF-9E84-3835-C07D6B49C931}"/>
              </a:ext>
            </a:extLst>
          </p:cNvPr>
          <p:cNvPicPr>
            <a:picLocks noChangeAspect="1"/>
          </p:cNvPicPr>
          <p:nvPr/>
        </p:nvPicPr>
        <p:blipFill>
          <a:blip r:embed="rId6"/>
          <a:stretch>
            <a:fillRect/>
          </a:stretch>
        </p:blipFill>
        <p:spPr>
          <a:xfrm>
            <a:off x="8627906" y="506472"/>
            <a:ext cx="3404371" cy="2190073"/>
          </a:xfrm>
          <a:prstGeom prst="rect">
            <a:avLst/>
          </a:prstGeom>
        </p:spPr>
      </p:pic>
      <p:sp>
        <p:nvSpPr>
          <p:cNvPr id="19" name="TextBox 7">
            <a:extLst>
              <a:ext uri="{FF2B5EF4-FFF2-40B4-BE49-F238E27FC236}">
                <a16:creationId xmlns:a16="http://schemas.microsoft.com/office/drawing/2014/main" id="{809AF3AC-65FC-BAEE-DBF7-D79DB4045028}"/>
              </a:ext>
            </a:extLst>
          </p:cNvPr>
          <p:cNvSpPr txBox="1"/>
          <p:nvPr/>
        </p:nvSpPr>
        <p:spPr>
          <a:xfrm>
            <a:off x="788985" y="3314999"/>
            <a:ext cx="7285105" cy="1477328"/>
          </a:xfrm>
          <a:prstGeom prst="rect">
            <a:avLst/>
          </a:prstGeom>
        </p:spPr>
        <p:txBody>
          <a:bodyPr wrap="square" lIns="0" tIns="0" rIns="0" bIns="0" rtlCol="0" anchor="t">
            <a:spAutoFit/>
          </a:bodyPr>
          <a:lstStyle/>
          <a:p>
            <a:r>
              <a:rPr lang="en-US" sz="2400" i="0" dirty="0">
                <a:solidFill>
                  <a:srgbClr val="000000"/>
                </a:solidFill>
                <a:effectLst/>
                <a:latin typeface="+mj-lt"/>
              </a:rPr>
              <a:t>Designed and manufactured specifically for women by Tough Duck: Canada's leading provider of high-visibility outerwear and base layer apparel and accessories. </a:t>
            </a:r>
            <a:endParaRPr lang="en-US" sz="2400" dirty="0">
              <a:solidFill>
                <a:srgbClr val="000000"/>
              </a:solidFill>
              <a:latin typeface="+mj-lt"/>
            </a:endParaRPr>
          </a:p>
        </p:txBody>
      </p:sp>
    </p:spTree>
    <p:extLst>
      <p:ext uri="{BB962C8B-B14F-4D97-AF65-F5344CB8AC3E}">
        <p14:creationId xmlns:p14="http://schemas.microsoft.com/office/powerpoint/2010/main" val="1237980475"/>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061554"/>
            <a:ext cx="2902861" cy="3974692"/>
          </a:xfrm>
          <a:prstGeom prst="rect">
            <a:avLst/>
          </a:prstGeom>
          <a:solidFill>
            <a:srgbClr val="006536"/>
          </a:solidFill>
        </p:spPr>
      </p:sp>
      <p:pic>
        <p:nvPicPr>
          <p:cNvPr id="3" name="Picture 3"/>
          <p:cNvPicPr>
            <a:picLocks noChangeAspect="1"/>
          </p:cNvPicPr>
          <p:nvPr/>
        </p:nvPicPr>
        <p:blipFill>
          <a:blip r:embed="rId2"/>
          <a:srcRect t="956" b="956"/>
          <a:stretch>
            <a:fillRect/>
          </a:stretch>
        </p:blipFill>
        <p:spPr>
          <a:xfrm>
            <a:off x="2902861" y="3061554"/>
            <a:ext cx="9289139" cy="3796446"/>
          </a:xfrm>
          <a:prstGeom prst="rect">
            <a:avLst/>
          </a:prstGeom>
        </p:spPr>
      </p:pic>
      <p:pic>
        <p:nvPicPr>
          <p:cNvPr id="4" name="Picture 4"/>
          <p:cNvPicPr>
            <a:picLocks noChangeAspect="1"/>
          </p:cNvPicPr>
          <p:nvPr/>
        </p:nvPicPr>
        <p:blipFill>
          <a:blip r:embed="rId3"/>
          <a:srcRect/>
          <a:stretch>
            <a:fillRect/>
          </a:stretch>
        </p:blipFill>
        <p:spPr>
          <a:xfrm>
            <a:off x="6977768" y="-566520"/>
            <a:ext cx="5380985" cy="2690493"/>
          </a:xfrm>
          <a:prstGeom prst="rect">
            <a:avLst/>
          </a:prstGeom>
        </p:spPr>
      </p:pic>
      <p:sp>
        <p:nvSpPr>
          <p:cNvPr id="5" name="TextBox 5"/>
          <p:cNvSpPr txBox="1"/>
          <p:nvPr/>
        </p:nvSpPr>
        <p:spPr>
          <a:xfrm>
            <a:off x="685800" y="647700"/>
            <a:ext cx="6512959" cy="1971245"/>
          </a:xfrm>
          <a:prstGeom prst="rect">
            <a:avLst/>
          </a:prstGeom>
        </p:spPr>
        <p:txBody>
          <a:bodyPr lIns="0" tIns="0" rIns="0" bIns="0" rtlCol="0" anchor="t">
            <a:spAutoFit/>
          </a:bodyPr>
          <a:lstStyle/>
          <a:p>
            <a:pPr>
              <a:lnSpc>
                <a:spcPts val="2593"/>
              </a:lnSpc>
            </a:pPr>
            <a:r>
              <a:rPr lang="en-US" sz="1852" dirty="0">
                <a:solidFill>
                  <a:srgbClr val="000000"/>
                </a:solidFill>
                <a:latin typeface="+mj-lt"/>
              </a:rPr>
              <a:t>Utility Pro Wear is a leading manufacturer of ANSI certified apparel. For close to 10 years Utility Pro has been responding to the needs of women who require PPE by providing a range of styles. Proper fit for a woman's shape, innovative fabrics and the Teflon Fabric Protector are 3 examples of the value add we bring to women's PPE. </a:t>
            </a:r>
          </a:p>
        </p:txBody>
      </p:sp>
      <p:sp>
        <p:nvSpPr>
          <p:cNvPr id="6" name="TextBox 6"/>
          <p:cNvSpPr txBox="1"/>
          <p:nvPr/>
        </p:nvSpPr>
        <p:spPr>
          <a:xfrm>
            <a:off x="6977768" y="2007848"/>
            <a:ext cx="5214232" cy="320601"/>
          </a:xfrm>
          <a:prstGeom prst="rect">
            <a:avLst/>
          </a:prstGeom>
        </p:spPr>
        <p:txBody>
          <a:bodyPr lIns="0" tIns="0" rIns="0" bIns="0" rtlCol="0" anchor="t">
            <a:spAutoFit/>
          </a:bodyPr>
          <a:lstStyle/>
          <a:p>
            <a:pPr algn="ctr">
              <a:lnSpc>
                <a:spcPts val="2478"/>
              </a:lnSpc>
              <a:spcBef>
                <a:spcPct val="0"/>
              </a:spcBef>
            </a:pPr>
            <a:r>
              <a:rPr lang="en-US" sz="2478" dirty="0">
                <a:solidFill>
                  <a:srgbClr val="006536"/>
                </a:solidFill>
                <a:latin typeface="+mj-lt"/>
              </a:rPr>
              <a:t>utilityprowear.com</a:t>
            </a:r>
          </a:p>
        </p:txBody>
      </p:sp>
      <p:sp>
        <p:nvSpPr>
          <p:cNvPr id="7" name="Rectangle 6">
            <a:extLst>
              <a:ext uri="{FF2B5EF4-FFF2-40B4-BE49-F238E27FC236}">
                <a16:creationId xmlns:a16="http://schemas.microsoft.com/office/drawing/2014/main" id="{AC1947A2-2534-2EF8-E491-393D4D26EAA3}"/>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ectangle 7">
            <a:extLst>
              <a:ext uri="{FF2B5EF4-FFF2-40B4-BE49-F238E27FC236}">
                <a16:creationId xmlns:a16="http://schemas.microsoft.com/office/drawing/2014/main" id="{D3A562A2-2FC5-6D0C-93B5-50581A1C0C0F}"/>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 graphic design, design, font&#10;&#10;Description automatically generated">
            <a:extLst>
              <a:ext uri="{FF2B5EF4-FFF2-40B4-BE49-F238E27FC236}">
                <a16:creationId xmlns:a16="http://schemas.microsoft.com/office/drawing/2014/main" id="{907A6187-2AD5-5C61-3C30-6C74D81C6419}"/>
              </a:ext>
            </a:extLst>
          </p:cNvPr>
          <p:cNvPicPr>
            <a:picLocks noChangeAspect="1"/>
          </p:cNvPicPr>
          <p:nvPr/>
        </p:nvPicPr>
        <p:blipFill>
          <a:blip r:embed="rId2"/>
          <a:stretch>
            <a:fillRect/>
          </a:stretch>
        </p:blipFill>
        <p:spPr>
          <a:xfrm>
            <a:off x="0" y="1395128"/>
            <a:ext cx="12192000" cy="40677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0905" y="0"/>
            <a:ext cx="6601095" cy="6858000"/>
            <a:chOff x="0" y="0"/>
            <a:chExt cx="13202190" cy="13716000"/>
          </a:xfrm>
        </p:grpSpPr>
        <p:pic>
          <p:nvPicPr>
            <p:cNvPr id="3" name="Picture 3"/>
            <p:cNvPicPr>
              <a:picLocks noChangeAspect="1"/>
            </p:cNvPicPr>
            <p:nvPr/>
          </p:nvPicPr>
          <p:blipFill>
            <a:blip r:embed="rId2"/>
            <a:srcRect l="1873" r="1873"/>
            <a:stretch>
              <a:fillRect/>
            </a:stretch>
          </p:blipFill>
          <p:spPr>
            <a:xfrm>
              <a:off x="0" y="0"/>
              <a:ext cx="13202190" cy="13716000"/>
            </a:xfrm>
            <a:prstGeom prst="rect">
              <a:avLst/>
            </a:prstGeom>
          </p:spPr>
        </p:pic>
      </p:grpSp>
      <p:pic>
        <p:nvPicPr>
          <p:cNvPr id="4" name="Picture 4"/>
          <p:cNvPicPr>
            <a:picLocks noChangeAspect="1"/>
          </p:cNvPicPr>
          <p:nvPr/>
        </p:nvPicPr>
        <p:blipFill>
          <a:blip r:embed="rId3"/>
          <a:srcRect b="11442"/>
          <a:stretch>
            <a:fillRect/>
          </a:stretch>
        </p:blipFill>
        <p:spPr>
          <a:xfrm>
            <a:off x="685800" y="555661"/>
            <a:ext cx="4461649" cy="4552430"/>
          </a:xfrm>
          <a:prstGeom prst="rect">
            <a:avLst/>
          </a:prstGeom>
        </p:spPr>
      </p:pic>
      <p:sp>
        <p:nvSpPr>
          <p:cNvPr id="5" name="TextBox 5"/>
          <p:cNvSpPr txBox="1"/>
          <p:nvPr/>
        </p:nvSpPr>
        <p:spPr>
          <a:xfrm>
            <a:off x="880732" y="5544583"/>
            <a:ext cx="4710174" cy="617798"/>
          </a:xfrm>
          <a:prstGeom prst="rect">
            <a:avLst/>
          </a:prstGeom>
        </p:spPr>
        <p:txBody>
          <a:bodyPr lIns="0" tIns="0" rIns="0" bIns="0" rtlCol="0" anchor="t">
            <a:spAutoFit/>
          </a:bodyPr>
          <a:lstStyle/>
          <a:p>
            <a:pPr algn="ctr">
              <a:lnSpc>
                <a:spcPts val="2507"/>
              </a:lnSpc>
            </a:pPr>
            <a:r>
              <a:rPr lang="en-US" b="1" spc="719" dirty="0">
                <a:solidFill>
                  <a:srgbClr val="000000"/>
                </a:solidFill>
                <a:latin typeface="+mj-lt"/>
              </a:rPr>
              <a:t>THANK YOU FOR YOUR SUPPORT!</a:t>
            </a:r>
          </a:p>
        </p:txBody>
      </p:sp>
      <p:sp>
        <p:nvSpPr>
          <p:cNvPr id="6" name="Rectangle 5">
            <a:extLst>
              <a:ext uri="{FF2B5EF4-FFF2-40B4-BE49-F238E27FC236}">
                <a16:creationId xmlns:a16="http://schemas.microsoft.com/office/drawing/2014/main" id="{B4AD1AD4-976C-7696-D169-C1BFAB3604B6}"/>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334E1C9-1014-88A6-0671-4F73F501F8BE}"/>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78FC4BD-D780-2BB3-C416-8DE9ECB913E6}"/>
              </a:ext>
            </a:extLst>
          </p:cNvPr>
          <p:cNvPicPr>
            <a:picLocks noChangeAspect="1"/>
          </p:cNvPicPr>
          <p:nvPr/>
        </p:nvPicPr>
        <p:blipFill>
          <a:blip r:embed="rId4"/>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2">
              <a:alphaModFix amt="21999"/>
            </a:blip>
            <a:srcRect t="35740" b="15438"/>
            <a:stretch>
              <a:fillRect/>
            </a:stretch>
          </p:blipFill>
          <p:spPr>
            <a:xfrm>
              <a:off x="0" y="0"/>
              <a:ext cx="24384000" cy="13716000"/>
            </a:xfrm>
            <a:prstGeom prst="rect">
              <a:avLst/>
            </a:prstGeom>
          </p:spPr>
        </p:pic>
      </p:grpSp>
      <p:sp>
        <p:nvSpPr>
          <p:cNvPr id="4" name="AutoShape 4"/>
          <p:cNvSpPr/>
          <p:nvPr/>
        </p:nvSpPr>
        <p:spPr>
          <a:xfrm>
            <a:off x="1940060" y="3714194"/>
            <a:ext cx="8449845" cy="1969007"/>
          </a:xfrm>
          <a:prstGeom prst="rect">
            <a:avLst/>
          </a:prstGeom>
          <a:solidFill>
            <a:srgbClr val="006536"/>
          </a:solidFill>
        </p:spPr>
      </p:sp>
      <p:sp>
        <p:nvSpPr>
          <p:cNvPr id="5" name="TextBox 5"/>
          <p:cNvSpPr txBox="1"/>
          <p:nvPr/>
        </p:nvSpPr>
        <p:spPr>
          <a:xfrm>
            <a:off x="2084519" y="3857646"/>
            <a:ext cx="7982683" cy="1304844"/>
          </a:xfrm>
          <a:prstGeom prst="rect">
            <a:avLst/>
          </a:prstGeom>
        </p:spPr>
        <p:txBody>
          <a:bodyPr lIns="0" tIns="0" rIns="0" bIns="0" rtlCol="0" anchor="t">
            <a:spAutoFit/>
          </a:bodyPr>
          <a:lstStyle/>
          <a:p>
            <a:pPr algn="ctr">
              <a:lnSpc>
                <a:spcPts val="2613"/>
              </a:lnSpc>
            </a:pPr>
            <a:r>
              <a:rPr lang="en-US" sz="1866" dirty="0">
                <a:solidFill>
                  <a:srgbClr val="FFFFFF"/>
                </a:solidFill>
                <a:latin typeface="+mj-lt"/>
              </a:rPr>
              <a:t> Women in particular, struggle to find gear that accommodates their different shapes and sizes-- instead using work gloves and safety goggles that are often too large; a lack of maternity PPE for expectant mothers; and gear that is too long or too bulky, which can actually create more hazards.</a:t>
            </a:r>
          </a:p>
        </p:txBody>
      </p:sp>
      <p:sp>
        <p:nvSpPr>
          <p:cNvPr id="6" name="TextBox 6"/>
          <p:cNvSpPr txBox="1"/>
          <p:nvPr/>
        </p:nvSpPr>
        <p:spPr>
          <a:xfrm>
            <a:off x="2897908" y="2479549"/>
            <a:ext cx="6534149" cy="1107996"/>
          </a:xfrm>
          <a:prstGeom prst="rect">
            <a:avLst/>
          </a:prstGeom>
        </p:spPr>
        <p:txBody>
          <a:bodyPr lIns="0" tIns="0" rIns="0" bIns="0" rtlCol="0" anchor="t">
            <a:spAutoFit/>
          </a:bodyPr>
          <a:lstStyle/>
          <a:p>
            <a:pPr algn="ctr"/>
            <a:r>
              <a:rPr lang="en-US" sz="3600" dirty="0">
                <a:solidFill>
                  <a:srgbClr val="000000"/>
                </a:solidFill>
                <a:latin typeface="+mj-lt"/>
              </a:rPr>
              <a:t>Poorly fitting or unavailable PPE is putting women at risk at work</a:t>
            </a:r>
          </a:p>
        </p:txBody>
      </p:sp>
      <p:sp>
        <p:nvSpPr>
          <p:cNvPr id="7" name="Rectangle 6">
            <a:extLst>
              <a:ext uri="{FF2B5EF4-FFF2-40B4-BE49-F238E27FC236}">
                <a16:creationId xmlns:a16="http://schemas.microsoft.com/office/drawing/2014/main" id="{F0A9ADD3-E67D-F4F0-6757-3FC793649E77}"/>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1D7BD5E-BB0F-2219-18E2-AFCC6677708C}"/>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7F26A5-6B05-C307-6002-1F7F0A5411E0}"/>
              </a:ext>
            </a:extLst>
          </p:cNvPr>
          <p:cNvPicPr>
            <a:picLocks noChangeAspect="1"/>
          </p:cNvPicPr>
          <p:nvPr/>
        </p:nvPicPr>
        <p:blipFill>
          <a:blip r:embed="rId3"/>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067" y="2277753"/>
            <a:ext cx="3023700" cy="3242858"/>
            <a:chOff x="0" y="0"/>
            <a:chExt cx="6047400" cy="6485717"/>
          </a:xfrm>
        </p:grpSpPr>
        <p:pic>
          <p:nvPicPr>
            <p:cNvPr id="3" name="Picture 3"/>
            <p:cNvPicPr>
              <a:picLocks noChangeAspect="1"/>
            </p:cNvPicPr>
            <p:nvPr/>
          </p:nvPicPr>
          <p:blipFill>
            <a:blip r:embed="rId2"/>
            <a:srcRect t="22543"/>
            <a:stretch>
              <a:fillRect/>
            </a:stretch>
          </p:blipFill>
          <p:spPr>
            <a:xfrm>
              <a:off x="0" y="0"/>
              <a:ext cx="6047400" cy="6485717"/>
            </a:xfrm>
            <a:prstGeom prst="rect">
              <a:avLst/>
            </a:prstGeom>
          </p:spPr>
        </p:pic>
        <p:sp>
          <p:nvSpPr>
            <p:cNvPr id="4" name="AutoShape 4"/>
            <p:cNvSpPr/>
            <p:nvPr/>
          </p:nvSpPr>
          <p:spPr>
            <a:xfrm>
              <a:off x="169134" y="0"/>
              <a:ext cx="5602064" cy="6183127"/>
            </a:xfrm>
            <a:prstGeom prst="rect">
              <a:avLst/>
            </a:prstGeom>
            <a:solidFill>
              <a:srgbClr val="FFFFFF"/>
            </a:solidFill>
          </p:spPr>
        </p:sp>
      </p:grpSp>
      <p:grpSp>
        <p:nvGrpSpPr>
          <p:cNvPr id="5" name="Group 5"/>
          <p:cNvGrpSpPr/>
          <p:nvPr/>
        </p:nvGrpSpPr>
        <p:grpSpPr>
          <a:xfrm>
            <a:off x="4584150" y="2285900"/>
            <a:ext cx="3023700" cy="3242858"/>
            <a:chOff x="0" y="0"/>
            <a:chExt cx="6047400" cy="6485717"/>
          </a:xfrm>
        </p:grpSpPr>
        <p:pic>
          <p:nvPicPr>
            <p:cNvPr id="6" name="Picture 6"/>
            <p:cNvPicPr>
              <a:picLocks noChangeAspect="1"/>
            </p:cNvPicPr>
            <p:nvPr/>
          </p:nvPicPr>
          <p:blipFill>
            <a:blip r:embed="rId2"/>
            <a:srcRect t="22543"/>
            <a:stretch>
              <a:fillRect/>
            </a:stretch>
          </p:blipFill>
          <p:spPr>
            <a:xfrm>
              <a:off x="0" y="0"/>
              <a:ext cx="6047400" cy="6485717"/>
            </a:xfrm>
            <a:prstGeom prst="rect">
              <a:avLst/>
            </a:prstGeom>
          </p:spPr>
        </p:pic>
        <p:sp>
          <p:nvSpPr>
            <p:cNvPr id="7" name="AutoShape 7"/>
            <p:cNvSpPr/>
            <p:nvPr/>
          </p:nvSpPr>
          <p:spPr>
            <a:xfrm>
              <a:off x="178179" y="0"/>
              <a:ext cx="5602064" cy="6183127"/>
            </a:xfrm>
            <a:prstGeom prst="rect">
              <a:avLst/>
            </a:prstGeom>
            <a:solidFill>
              <a:srgbClr val="FFFFFF"/>
            </a:solidFill>
          </p:spPr>
        </p:sp>
      </p:grpSp>
      <p:sp>
        <p:nvSpPr>
          <p:cNvPr id="8" name="AutoShape 8"/>
          <p:cNvSpPr/>
          <p:nvPr/>
        </p:nvSpPr>
        <p:spPr>
          <a:xfrm>
            <a:off x="7988850" y="1828147"/>
            <a:ext cx="2801032" cy="3201707"/>
          </a:xfrm>
          <a:prstGeom prst="rect">
            <a:avLst/>
          </a:prstGeom>
          <a:solidFill>
            <a:schemeClr val="accent2"/>
          </a:solidFill>
        </p:spPr>
      </p:sp>
      <p:grpSp>
        <p:nvGrpSpPr>
          <p:cNvPr id="9" name="Group 9"/>
          <p:cNvGrpSpPr/>
          <p:nvPr/>
        </p:nvGrpSpPr>
        <p:grpSpPr>
          <a:xfrm rot="-5400000">
            <a:off x="1732041" y="3422974"/>
            <a:ext cx="157072" cy="105610"/>
            <a:chOff x="0" y="0"/>
            <a:chExt cx="1930400" cy="1297940"/>
          </a:xfrm>
        </p:grpSpPr>
        <p:sp>
          <p:nvSpPr>
            <p:cNvPr id="10" name="Freeform 1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11" name="Group 11"/>
          <p:cNvGrpSpPr/>
          <p:nvPr/>
        </p:nvGrpSpPr>
        <p:grpSpPr>
          <a:xfrm rot="-5400000">
            <a:off x="4997124" y="3422974"/>
            <a:ext cx="157072" cy="105610"/>
            <a:chOff x="0" y="0"/>
            <a:chExt cx="1930400" cy="1297940"/>
          </a:xfrm>
        </p:grpSpPr>
        <p:sp>
          <p:nvSpPr>
            <p:cNvPr id="12" name="Freeform 1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13" name="Group 13"/>
          <p:cNvGrpSpPr/>
          <p:nvPr/>
        </p:nvGrpSpPr>
        <p:grpSpPr>
          <a:xfrm rot="-5400000">
            <a:off x="1732041" y="4401727"/>
            <a:ext cx="157072" cy="105610"/>
            <a:chOff x="0" y="0"/>
            <a:chExt cx="1930400" cy="1297940"/>
          </a:xfrm>
        </p:grpSpPr>
        <p:sp>
          <p:nvSpPr>
            <p:cNvPr id="14" name="Freeform 1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15" name="Group 15"/>
          <p:cNvGrpSpPr/>
          <p:nvPr/>
        </p:nvGrpSpPr>
        <p:grpSpPr>
          <a:xfrm rot="-5400000">
            <a:off x="4997124" y="4406620"/>
            <a:ext cx="157072" cy="10561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AE00"/>
            </a:solidFill>
          </p:spPr>
        </p:sp>
      </p:grpSp>
      <p:grpSp>
        <p:nvGrpSpPr>
          <p:cNvPr id="17" name="Group 17"/>
          <p:cNvGrpSpPr/>
          <p:nvPr/>
        </p:nvGrpSpPr>
        <p:grpSpPr>
          <a:xfrm>
            <a:off x="1403633" y="2277753"/>
            <a:ext cx="2801032" cy="834561"/>
            <a:chOff x="0" y="0"/>
            <a:chExt cx="5602064" cy="1669121"/>
          </a:xfrm>
          <a:solidFill>
            <a:schemeClr val="accent2"/>
          </a:solidFill>
        </p:grpSpPr>
        <p:sp>
          <p:nvSpPr>
            <p:cNvPr id="18" name="AutoShape 18"/>
            <p:cNvSpPr/>
            <p:nvPr/>
          </p:nvSpPr>
          <p:spPr>
            <a:xfrm>
              <a:off x="0" y="0"/>
              <a:ext cx="5602064" cy="1669121"/>
            </a:xfrm>
            <a:prstGeom prst="rect">
              <a:avLst/>
            </a:prstGeom>
            <a:grpFill/>
          </p:spPr>
        </p:sp>
        <p:sp>
          <p:nvSpPr>
            <p:cNvPr id="19" name="TextBox 19"/>
            <p:cNvSpPr txBox="1"/>
            <p:nvPr/>
          </p:nvSpPr>
          <p:spPr>
            <a:xfrm>
              <a:off x="539708" y="377386"/>
              <a:ext cx="4629720" cy="974625"/>
            </a:xfrm>
            <a:prstGeom prst="rect">
              <a:avLst/>
            </a:prstGeom>
            <a:grpFill/>
          </p:spPr>
          <p:txBody>
            <a:bodyPr lIns="0" tIns="0" rIns="0" bIns="0" rtlCol="0" anchor="t">
              <a:spAutoFit/>
            </a:bodyPr>
            <a:lstStyle/>
            <a:p>
              <a:pPr algn="ctr">
                <a:lnSpc>
                  <a:spcPts val="1933"/>
                </a:lnSpc>
              </a:pPr>
              <a:r>
                <a:rPr lang="en-US" sz="1933" dirty="0">
                  <a:solidFill>
                    <a:srgbClr val="FFFFFF"/>
                  </a:solidFill>
                  <a:latin typeface="+mj-lt"/>
                </a:rPr>
                <a:t>RUNWAY SHOW 1</a:t>
              </a:r>
            </a:p>
            <a:p>
              <a:pPr algn="ctr">
                <a:lnSpc>
                  <a:spcPts val="1933"/>
                </a:lnSpc>
              </a:pPr>
              <a:r>
                <a:rPr lang="en-US" sz="1933" dirty="0">
                  <a:solidFill>
                    <a:srgbClr val="FFFFFF"/>
                  </a:solidFill>
                  <a:latin typeface="+mj-lt"/>
                </a:rPr>
                <a:t>Monday, June 5</a:t>
              </a:r>
            </a:p>
          </p:txBody>
        </p:sp>
      </p:grpSp>
      <p:sp>
        <p:nvSpPr>
          <p:cNvPr id="20" name="AutoShape 20"/>
          <p:cNvSpPr/>
          <p:nvPr/>
        </p:nvSpPr>
        <p:spPr>
          <a:xfrm>
            <a:off x="4695484" y="2277753"/>
            <a:ext cx="2801032" cy="834561"/>
          </a:xfrm>
          <a:prstGeom prst="rect">
            <a:avLst/>
          </a:prstGeom>
          <a:solidFill>
            <a:schemeClr val="accent2"/>
          </a:solidFill>
        </p:spPr>
      </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3575" y="4425698"/>
            <a:ext cx="2801981" cy="1485050"/>
          </a:xfrm>
          <a:prstGeom prst="rect">
            <a:avLst/>
          </a:prstGeom>
        </p:spPr>
      </p:pic>
      <p:sp>
        <p:nvSpPr>
          <p:cNvPr id="22" name="TextBox 22"/>
          <p:cNvSpPr txBox="1"/>
          <p:nvPr/>
        </p:nvSpPr>
        <p:spPr>
          <a:xfrm>
            <a:off x="8230150" y="1942137"/>
            <a:ext cx="2386158" cy="2385268"/>
          </a:xfrm>
          <a:prstGeom prst="rect">
            <a:avLst/>
          </a:prstGeom>
        </p:spPr>
        <p:txBody>
          <a:bodyPr lIns="0" tIns="0" rIns="0" bIns="0" rtlCol="0" anchor="t">
            <a:spAutoFit/>
          </a:bodyPr>
          <a:lstStyle/>
          <a:p>
            <a:pPr algn="ctr">
              <a:lnSpc>
                <a:spcPts val="3103"/>
              </a:lnSpc>
            </a:pPr>
            <a:r>
              <a:rPr lang="en-US" sz="3103" dirty="0">
                <a:solidFill>
                  <a:srgbClr val="FFFFFF"/>
                </a:solidFill>
                <a:latin typeface="+mj-lt"/>
              </a:rPr>
              <a:t>LEARN ABOUT OUR VENDORS ON THESE NEXT SLIDES</a:t>
            </a:r>
          </a:p>
        </p:txBody>
      </p:sp>
      <p:sp>
        <p:nvSpPr>
          <p:cNvPr id="23" name="TextBox 23"/>
          <p:cNvSpPr txBox="1"/>
          <p:nvPr/>
        </p:nvSpPr>
        <p:spPr>
          <a:xfrm>
            <a:off x="4824270" y="2448374"/>
            <a:ext cx="2557946" cy="730969"/>
          </a:xfrm>
          <a:prstGeom prst="rect">
            <a:avLst/>
          </a:prstGeom>
        </p:spPr>
        <p:txBody>
          <a:bodyPr lIns="0" tIns="0" rIns="0" bIns="0" rtlCol="0" anchor="t">
            <a:spAutoFit/>
          </a:bodyPr>
          <a:lstStyle/>
          <a:p>
            <a:pPr algn="ctr">
              <a:lnSpc>
                <a:spcPts val="1933"/>
              </a:lnSpc>
            </a:pPr>
            <a:r>
              <a:rPr lang="en-US" sz="1933" dirty="0">
                <a:solidFill>
                  <a:srgbClr val="FFFFFF"/>
                </a:solidFill>
                <a:latin typeface="+mj-lt"/>
              </a:rPr>
              <a:t>RUNWAY SHOW 2</a:t>
            </a:r>
            <a:br>
              <a:rPr lang="en-US" sz="1933" dirty="0">
                <a:solidFill>
                  <a:srgbClr val="FFFFFF"/>
                </a:solidFill>
                <a:latin typeface="+mj-lt"/>
              </a:rPr>
            </a:br>
            <a:r>
              <a:rPr lang="en-US" sz="1933" dirty="0">
                <a:solidFill>
                  <a:srgbClr val="FFFFFF"/>
                </a:solidFill>
                <a:latin typeface="+mj-lt"/>
              </a:rPr>
              <a:t>Tuesday, June 6</a:t>
            </a:r>
            <a:br>
              <a:rPr lang="en-US" sz="1933" dirty="0">
                <a:solidFill>
                  <a:srgbClr val="FFFFFF"/>
                </a:solidFill>
                <a:latin typeface="+mj-lt"/>
              </a:rPr>
            </a:br>
            <a:endParaRPr lang="en-US" sz="1933" dirty="0">
              <a:solidFill>
                <a:srgbClr val="FFFFFF"/>
              </a:solidFill>
              <a:latin typeface="+mj-lt"/>
            </a:endParaRPr>
          </a:p>
        </p:txBody>
      </p:sp>
      <p:sp>
        <p:nvSpPr>
          <p:cNvPr id="24" name="TextBox 24"/>
          <p:cNvSpPr txBox="1"/>
          <p:nvPr/>
        </p:nvSpPr>
        <p:spPr>
          <a:xfrm>
            <a:off x="2054997" y="4389831"/>
            <a:ext cx="1989580" cy="320601"/>
          </a:xfrm>
          <a:prstGeom prst="rect">
            <a:avLst/>
          </a:prstGeom>
        </p:spPr>
        <p:txBody>
          <a:bodyPr lIns="0" tIns="0" rIns="0" bIns="0" rtlCol="0" anchor="t">
            <a:spAutoFit/>
          </a:bodyPr>
          <a:lstStyle/>
          <a:p>
            <a:pPr>
              <a:lnSpc>
                <a:spcPts val="2533"/>
              </a:lnSpc>
            </a:pPr>
            <a:r>
              <a:rPr lang="en-US" sz="2533" dirty="0">
                <a:solidFill>
                  <a:srgbClr val="393939"/>
                </a:solidFill>
                <a:latin typeface="+mj-lt"/>
              </a:rPr>
              <a:t>3:00-4:00 PM </a:t>
            </a:r>
          </a:p>
        </p:txBody>
      </p:sp>
      <p:sp>
        <p:nvSpPr>
          <p:cNvPr id="25" name="TextBox 25"/>
          <p:cNvSpPr txBox="1"/>
          <p:nvPr/>
        </p:nvSpPr>
        <p:spPr>
          <a:xfrm>
            <a:off x="2054997" y="3411078"/>
            <a:ext cx="1989580" cy="641329"/>
          </a:xfrm>
          <a:prstGeom prst="rect">
            <a:avLst/>
          </a:prstGeom>
        </p:spPr>
        <p:txBody>
          <a:bodyPr lIns="0" tIns="0" rIns="0" bIns="0" rtlCol="0" anchor="t">
            <a:spAutoFit/>
          </a:bodyPr>
          <a:lstStyle/>
          <a:p>
            <a:pPr>
              <a:lnSpc>
                <a:spcPts val="2533"/>
              </a:lnSpc>
            </a:pPr>
            <a:r>
              <a:rPr lang="en-US" sz="2533" dirty="0">
                <a:solidFill>
                  <a:srgbClr val="393939"/>
                </a:solidFill>
                <a:latin typeface="+mj-lt"/>
              </a:rPr>
              <a:t>EXPO HALL Booth 778</a:t>
            </a:r>
          </a:p>
        </p:txBody>
      </p:sp>
      <p:sp>
        <p:nvSpPr>
          <p:cNvPr id="26" name="TextBox 26"/>
          <p:cNvSpPr txBox="1"/>
          <p:nvPr/>
        </p:nvSpPr>
        <p:spPr>
          <a:xfrm>
            <a:off x="5318964" y="4389831"/>
            <a:ext cx="2155307" cy="320601"/>
          </a:xfrm>
          <a:prstGeom prst="rect">
            <a:avLst/>
          </a:prstGeom>
        </p:spPr>
        <p:txBody>
          <a:bodyPr wrap="square" lIns="0" tIns="0" rIns="0" bIns="0" rtlCol="0" anchor="t">
            <a:spAutoFit/>
          </a:bodyPr>
          <a:lstStyle/>
          <a:p>
            <a:pPr>
              <a:lnSpc>
                <a:spcPts val="2533"/>
              </a:lnSpc>
            </a:pPr>
            <a:r>
              <a:rPr lang="en-US" sz="2533" dirty="0">
                <a:solidFill>
                  <a:srgbClr val="393939"/>
                </a:solidFill>
                <a:latin typeface="+mj-lt"/>
              </a:rPr>
              <a:t>9:15-10:00 AM</a:t>
            </a:r>
          </a:p>
        </p:txBody>
      </p:sp>
      <p:sp>
        <p:nvSpPr>
          <p:cNvPr id="27" name="TextBox 27"/>
          <p:cNvSpPr txBox="1"/>
          <p:nvPr/>
        </p:nvSpPr>
        <p:spPr>
          <a:xfrm>
            <a:off x="5318965" y="3406184"/>
            <a:ext cx="1989580" cy="641329"/>
          </a:xfrm>
          <a:prstGeom prst="rect">
            <a:avLst/>
          </a:prstGeom>
        </p:spPr>
        <p:txBody>
          <a:bodyPr lIns="0" tIns="0" rIns="0" bIns="0" rtlCol="0" anchor="t">
            <a:spAutoFit/>
          </a:bodyPr>
          <a:lstStyle/>
          <a:p>
            <a:pPr>
              <a:lnSpc>
                <a:spcPts val="2533"/>
              </a:lnSpc>
            </a:pPr>
            <a:r>
              <a:rPr lang="en-US" sz="2533" dirty="0">
                <a:solidFill>
                  <a:srgbClr val="393939"/>
                </a:solidFill>
                <a:latin typeface="+mj-lt"/>
              </a:rPr>
              <a:t>EXPO HALL</a:t>
            </a:r>
          </a:p>
          <a:p>
            <a:pPr>
              <a:lnSpc>
                <a:spcPts val="2533"/>
              </a:lnSpc>
            </a:pPr>
            <a:r>
              <a:rPr lang="en-US" sz="2533" dirty="0">
                <a:solidFill>
                  <a:srgbClr val="393939"/>
                </a:solidFill>
                <a:latin typeface="+mj-lt"/>
              </a:rPr>
              <a:t>Booth 778</a:t>
            </a:r>
          </a:p>
        </p:txBody>
      </p:sp>
      <p:sp>
        <p:nvSpPr>
          <p:cNvPr id="28" name="TextBox 28"/>
          <p:cNvSpPr txBox="1"/>
          <p:nvPr/>
        </p:nvSpPr>
        <p:spPr>
          <a:xfrm>
            <a:off x="1757772" y="868027"/>
            <a:ext cx="8853569" cy="681084"/>
          </a:xfrm>
          <a:prstGeom prst="rect">
            <a:avLst/>
          </a:prstGeom>
        </p:spPr>
        <p:txBody>
          <a:bodyPr lIns="0" tIns="0" rIns="0" bIns="0" rtlCol="0" anchor="t">
            <a:spAutoFit/>
          </a:bodyPr>
          <a:lstStyle/>
          <a:p>
            <a:pPr algn="ctr">
              <a:lnSpc>
                <a:spcPts val="5280"/>
              </a:lnSpc>
            </a:pPr>
            <a:r>
              <a:rPr lang="en-US" sz="5866" dirty="0">
                <a:solidFill>
                  <a:srgbClr val="006536"/>
                </a:solidFill>
                <a:latin typeface="+mj-lt"/>
              </a:rPr>
              <a:t>WHAT TO KNOW</a:t>
            </a:r>
          </a:p>
        </p:txBody>
      </p:sp>
      <p:sp>
        <p:nvSpPr>
          <p:cNvPr id="29" name="Rectangle 28">
            <a:extLst>
              <a:ext uri="{FF2B5EF4-FFF2-40B4-BE49-F238E27FC236}">
                <a16:creationId xmlns:a16="http://schemas.microsoft.com/office/drawing/2014/main" id="{0A541D93-9AC3-69CF-66C9-26EF3EA9DFF4}"/>
              </a:ext>
            </a:extLst>
          </p:cNvPr>
          <p:cNvSpPr/>
          <p:nvPr/>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ectangle 29">
            <a:extLst>
              <a:ext uri="{FF2B5EF4-FFF2-40B4-BE49-F238E27FC236}">
                <a16:creationId xmlns:a16="http://schemas.microsoft.com/office/drawing/2014/main" id="{91FF7E29-2678-C1BE-D72D-CF876D2998BD}"/>
              </a:ext>
            </a:extLst>
          </p:cNvPr>
          <p:cNvSpPr/>
          <p:nvPr/>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31" name="Picture 30">
            <a:extLst>
              <a:ext uri="{FF2B5EF4-FFF2-40B4-BE49-F238E27FC236}">
                <a16:creationId xmlns:a16="http://schemas.microsoft.com/office/drawing/2014/main" id="{D46B033E-2104-73E6-104A-D05F6333C267}"/>
              </a:ext>
            </a:extLst>
          </p:cNvPr>
          <p:cNvPicPr>
            <a:picLocks noChangeAspect="1"/>
          </p:cNvPicPr>
          <p:nvPr/>
        </p:nvPicPr>
        <p:blipFill>
          <a:blip r:embed="rId5"/>
          <a:stretch>
            <a:fillRect/>
          </a:stretch>
        </p:blipFill>
        <p:spPr>
          <a:xfrm>
            <a:off x="10670246" y="5910748"/>
            <a:ext cx="996505" cy="913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E8699-C2FE-B9C0-94BA-4527E5AE82C2}"/>
              </a:ext>
            </a:extLst>
          </p:cNvPr>
          <p:cNvSpPr>
            <a:spLocks noGrp="1"/>
          </p:cNvSpPr>
          <p:nvPr>
            <p:ph idx="1"/>
          </p:nvPr>
        </p:nvSpPr>
        <p:spPr>
          <a:xfrm>
            <a:off x="6112522" y="3258545"/>
            <a:ext cx="5745801" cy="3109198"/>
          </a:xfrm>
        </p:spPr>
        <p:txBody>
          <a:bodyPr>
            <a:normAutofit/>
          </a:bodyPr>
          <a:lstStyle/>
          <a:p>
            <a:pPr marL="0" indent="0">
              <a:buNone/>
            </a:pPr>
            <a:r>
              <a:rPr lang="en-US" dirty="0"/>
              <a:t>Our Mission: Performance. Our business model is simple: the better our shoes perform, the better our customers perform – from our wholesale and retail customers to our end-users.</a:t>
            </a:r>
          </a:p>
        </p:txBody>
      </p:sp>
      <p:sp>
        <p:nvSpPr>
          <p:cNvPr id="4" name="Slide Number Placeholder 3">
            <a:extLst>
              <a:ext uri="{FF2B5EF4-FFF2-40B4-BE49-F238E27FC236}">
                <a16:creationId xmlns:a16="http://schemas.microsoft.com/office/drawing/2014/main" id="{E62A901A-3C36-AFD4-9F5B-A49F10E7052B}"/>
              </a:ext>
            </a:extLst>
          </p:cNvPr>
          <p:cNvSpPr>
            <a:spLocks noGrp="1"/>
          </p:cNvSpPr>
          <p:nvPr>
            <p:ph type="sldNum" sz="quarter" idx="12"/>
          </p:nvPr>
        </p:nvSpPr>
        <p:spPr/>
        <p:txBody>
          <a:bodyPr/>
          <a:lstStyle/>
          <a:p>
            <a:fld id="{FE64FAF0-67D6-8641-82FF-792E6360F5A5}" type="slidenum">
              <a:rPr lang="en-US" smtClean="0"/>
              <a:pPr/>
              <a:t>5</a:t>
            </a:fld>
            <a:endParaRPr lang="en-US" dirty="0"/>
          </a:p>
        </p:txBody>
      </p:sp>
      <p:sp>
        <p:nvSpPr>
          <p:cNvPr id="5" name="AutoShape 3">
            <a:extLst>
              <a:ext uri="{FF2B5EF4-FFF2-40B4-BE49-F238E27FC236}">
                <a16:creationId xmlns:a16="http://schemas.microsoft.com/office/drawing/2014/main" id="{52790995-A283-5C54-9C57-04E96305C599}"/>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E6F0FC67-F1A4-E4CF-A74C-F62ADAFDDDE9}"/>
              </a:ext>
            </a:extLst>
          </p:cNvPr>
          <p:cNvSpPr txBox="1"/>
          <p:nvPr/>
        </p:nvSpPr>
        <p:spPr>
          <a:xfrm>
            <a:off x="379481" y="4813144"/>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1263</a:t>
            </a:r>
          </a:p>
        </p:txBody>
      </p:sp>
      <p:pic>
        <p:nvPicPr>
          <p:cNvPr id="10" name="Picture 9">
            <a:extLst>
              <a:ext uri="{FF2B5EF4-FFF2-40B4-BE49-F238E27FC236}">
                <a16:creationId xmlns:a16="http://schemas.microsoft.com/office/drawing/2014/main" id="{516A2130-B09C-5C6D-91B6-BBBF39F6CF16}"/>
              </a:ext>
            </a:extLst>
          </p:cNvPr>
          <p:cNvPicPr>
            <a:picLocks noChangeAspect="1"/>
          </p:cNvPicPr>
          <p:nvPr/>
        </p:nvPicPr>
        <p:blipFill>
          <a:blip r:embed="rId2"/>
          <a:stretch>
            <a:fillRect/>
          </a:stretch>
        </p:blipFill>
        <p:spPr>
          <a:xfrm>
            <a:off x="3895969" y="0"/>
            <a:ext cx="4814010" cy="2947481"/>
          </a:xfrm>
          <a:prstGeom prst="rect">
            <a:avLst/>
          </a:prstGeom>
        </p:spPr>
      </p:pic>
      <p:sp>
        <p:nvSpPr>
          <p:cNvPr id="11" name="TextBox 10">
            <a:extLst>
              <a:ext uri="{FF2B5EF4-FFF2-40B4-BE49-F238E27FC236}">
                <a16:creationId xmlns:a16="http://schemas.microsoft.com/office/drawing/2014/main" id="{5E270C50-504E-A33D-7234-DD51EF814762}"/>
              </a:ext>
            </a:extLst>
          </p:cNvPr>
          <p:cNvSpPr txBox="1"/>
          <p:nvPr/>
        </p:nvSpPr>
        <p:spPr>
          <a:xfrm>
            <a:off x="379481" y="3679687"/>
            <a:ext cx="4814009" cy="461665"/>
          </a:xfrm>
          <a:prstGeom prst="rect">
            <a:avLst/>
          </a:prstGeom>
          <a:noFill/>
        </p:spPr>
        <p:txBody>
          <a:bodyPr wrap="square" rtlCol="0">
            <a:spAutoFit/>
          </a:bodyPr>
          <a:lstStyle/>
          <a:p>
            <a:pPr algn="ctr"/>
            <a:r>
              <a:rPr lang="en-US" sz="2400" b="1" dirty="0">
                <a:solidFill>
                  <a:schemeClr val="accent1"/>
                </a:solidFill>
              </a:rPr>
              <a:t>https://warsonbrands.com/</a:t>
            </a:r>
          </a:p>
        </p:txBody>
      </p:sp>
    </p:spTree>
    <p:extLst>
      <p:ext uri="{BB962C8B-B14F-4D97-AF65-F5344CB8AC3E}">
        <p14:creationId xmlns:p14="http://schemas.microsoft.com/office/powerpoint/2010/main" val="4023730282"/>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E8699-C2FE-B9C0-94BA-4527E5AE82C2}"/>
              </a:ext>
            </a:extLst>
          </p:cNvPr>
          <p:cNvSpPr>
            <a:spLocks noGrp="1"/>
          </p:cNvSpPr>
          <p:nvPr>
            <p:ph idx="1"/>
          </p:nvPr>
        </p:nvSpPr>
        <p:spPr>
          <a:xfrm>
            <a:off x="5607998" y="2312869"/>
            <a:ext cx="5950590" cy="3716853"/>
          </a:xfrm>
        </p:spPr>
        <p:txBody>
          <a:bodyPr>
            <a:normAutofit fontScale="92500"/>
          </a:bodyPr>
          <a:lstStyle/>
          <a:p>
            <a:pPr marL="0" indent="0">
              <a:buNone/>
            </a:pPr>
            <a:r>
              <a:rPr lang="en-US" dirty="0"/>
              <a:t>We are a visionary eyewear company leading a movement to reimagine how people care for their eyes. Our purpose is to inspire the importance of everyday eye protection through innovative and seamless design. Every pair wears like glasses, protects like goggles, and looks like your favorite specs. This is eyewear focused on eyecare. This is </a:t>
            </a:r>
            <a:r>
              <a:rPr lang="en-US" dirty="0" err="1"/>
              <a:t>Stoggles</a:t>
            </a:r>
            <a:r>
              <a:rPr lang="en-US" dirty="0"/>
              <a:t>.</a:t>
            </a:r>
          </a:p>
        </p:txBody>
      </p:sp>
      <p:sp>
        <p:nvSpPr>
          <p:cNvPr id="4" name="Slide Number Placeholder 3">
            <a:extLst>
              <a:ext uri="{FF2B5EF4-FFF2-40B4-BE49-F238E27FC236}">
                <a16:creationId xmlns:a16="http://schemas.microsoft.com/office/drawing/2014/main" id="{E62A901A-3C36-AFD4-9F5B-A49F10E7052B}"/>
              </a:ext>
            </a:extLst>
          </p:cNvPr>
          <p:cNvSpPr>
            <a:spLocks noGrp="1"/>
          </p:cNvSpPr>
          <p:nvPr>
            <p:ph type="sldNum" sz="quarter" idx="12"/>
          </p:nvPr>
        </p:nvSpPr>
        <p:spPr/>
        <p:txBody>
          <a:bodyPr/>
          <a:lstStyle/>
          <a:p>
            <a:fld id="{FE64FAF0-67D6-8641-82FF-792E6360F5A5}" type="slidenum">
              <a:rPr lang="en-US" smtClean="0"/>
              <a:pPr/>
              <a:t>6</a:t>
            </a:fld>
            <a:endParaRPr lang="en-US"/>
          </a:p>
        </p:txBody>
      </p:sp>
      <p:sp>
        <p:nvSpPr>
          <p:cNvPr id="5" name="AutoShape 3">
            <a:extLst>
              <a:ext uri="{FF2B5EF4-FFF2-40B4-BE49-F238E27FC236}">
                <a16:creationId xmlns:a16="http://schemas.microsoft.com/office/drawing/2014/main" id="{52790995-A283-5C54-9C57-04E96305C599}"/>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E6F0FC67-F1A4-E4CF-A74C-F62ADAFDDDE9}"/>
              </a:ext>
            </a:extLst>
          </p:cNvPr>
          <p:cNvSpPr txBox="1"/>
          <p:nvPr/>
        </p:nvSpPr>
        <p:spPr>
          <a:xfrm>
            <a:off x="484458" y="4221535"/>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a:r>
          </a:p>
          <a:p>
            <a:pPr algn="ctr">
              <a:lnSpc>
                <a:spcPts val="4666"/>
              </a:lnSpc>
            </a:pPr>
            <a:endParaRPr lang="en-US" sz="4800" b="1" dirty="0">
              <a:solidFill>
                <a:srgbClr val="FFFAEF"/>
              </a:solidFill>
              <a:latin typeface="+mj-lt"/>
            </a:endParaRPr>
          </a:p>
          <a:p>
            <a:pPr algn="ctr">
              <a:lnSpc>
                <a:spcPts val="4666"/>
              </a:lnSpc>
            </a:pPr>
            <a:r>
              <a:rPr lang="en-US" sz="4800" b="1" dirty="0">
                <a:solidFill>
                  <a:schemeClr val="accent1"/>
                </a:solidFill>
                <a:latin typeface="+mj-lt"/>
              </a:rPr>
              <a:t>stoggles.com</a:t>
            </a:r>
          </a:p>
        </p:txBody>
      </p:sp>
      <p:pic>
        <p:nvPicPr>
          <p:cNvPr id="8194" name="Picture 2" descr="Stoggles Eyewear | Stylish Prescription Safety Glasses">
            <a:extLst>
              <a:ext uri="{FF2B5EF4-FFF2-40B4-BE49-F238E27FC236}">
                <a16:creationId xmlns:a16="http://schemas.microsoft.com/office/drawing/2014/main" id="{A074A6D7-F548-4237-EAFD-FA26307E9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566" y="307694"/>
            <a:ext cx="6844321" cy="192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55923"/>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2FE4C-D144-C330-CA4A-E23EB63C92C9}"/>
              </a:ext>
            </a:extLst>
          </p:cNvPr>
          <p:cNvSpPr>
            <a:spLocks noGrp="1"/>
          </p:cNvSpPr>
          <p:nvPr>
            <p:ph idx="1"/>
          </p:nvPr>
        </p:nvSpPr>
        <p:spPr>
          <a:xfrm>
            <a:off x="5961740" y="2742640"/>
            <a:ext cx="5745802" cy="3716853"/>
          </a:xfrm>
        </p:spPr>
        <p:txBody>
          <a:bodyPr>
            <a:normAutofit fontScale="92500" lnSpcReduction="20000"/>
          </a:bodyPr>
          <a:lstStyle/>
          <a:p>
            <a:pPr marL="0" indent="0">
              <a:buNone/>
            </a:pPr>
            <a:r>
              <a:rPr lang="en-US" dirty="0"/>
              <a:t>Cintas helps more than one million businesses of all types and sizes get READY™ to open their doors with confidence every day by providing a wide range of products and services that enhance our customers’ image and help keep their facilities and employees clean, safe and looking their best. With products and services including uniforms, floor care, restroom supplies, first aid and safety products</a:t>
            </a:r>
          </a:p>
        </p:txBody>
      </p:sp>
      <p:sp>
        <p:nvSpPr>
          <p:cNvPr id="4" name="Slide Number Placeholder 3">
            <a:extLst>
              <a:ext uri="{FF2B5EF4-FFF2-40B4-BE49-F238E27FC236}">
                <a16:creationId xmlns:a16="http://schemas.microsoft.com/office/drawing/2014/main" id="{BF2E6080-1FE7-7A2D-77A5-879B8AE55D54}"/>
              </a:ext>
            </a:extLst>
          </p:cNvPr>
          <p:cNvSpPr>
            <a:spLocks noGrp="1"/>
          </p:cNvSpPr>
          <p:nvPr>
            <p:ph type="sldNum" sz="quarter" idx="12"/>
          </p:nvPr>
        </p:nvSpPr>
        <p:spPr/>
        <p:txBody>
          <a:bodyPr/>
          <a:lstStyle/>
          <a:p>
            <a:fld id="{FE64FAF0-67D6-8641-82FF-792E6360F5A5}" type="slidenum">
              <a:rPr lang="en-US" smtClean="0"/>
              <a:pPr/>
              <a:t>7</a:t>
            </a:fld>
            <a:endParaRPr lang="en-US"/>
          </a:p>
        </p:txBody>
      </p:sp>
      <p:sp>
        <p:nvSpPr>
          <p:cNvPr id="5" name="AutoShape 3">
            <a:extLst>
              <a:ext uri="{FF2B5EF4-FFF2-40B4-BE49-F238E27FC236}">
                <a16:creationId xmlns:a16="http://schemas.microsoft.com/office/drawing/2014/main" id="{D454A5C4-ECFF-D05D-9C45-B815A44A8203}"/>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17DF6DDD-3D55-255B-316F-75A584179133}"/>
              </a:ext>
            </a:extLst>
          </p:cNvPr>
          <p:cNvSpPr txBox="1"/>
          <p:nvPr/>
        </p:nvSpPr>
        <p:spPr>
          <a:xfrm>
            <a:off x="484458" y="4221535"/>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921</a:t>
            </a:r>
          </a:p>
        </p:txBody>
      </p:sp>
      <p:pic>
        <p:nvPicPr>
          <p:cNvPr id="4098" name="Picture 2" descr="Uniforms - Corporate Apparel | Cintas">
            <a:extLst>
              <a:ext uri="{FF2B5EF4-FFF2-40B4-BE49-F238E27FC236}">
                <a16:creationId xmlns:a16="http://schemas.microsoft.com/office/drawing/2014/main" id="{22B60732-0050-1E8A-ACA0-3EC3C935D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35" y="148364"/>
            <a:ext cx="6098130"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594553"/>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2FE4C-D144-C330-CA4A-E23EB63C92C9}"/>
              </a:ext>
            </a:extLst>
          </p:cNvPr>
          <p:cNvSpPr>
            <a:spLocks noGrp="1"/>
          </p:cNvSpPr>
          <p:nvPr>
            <p:ph idx="1"/>
          </p:nvPr>
        </p:nvSpPr>
        <p:spPr>
          <a:xfrm>
            <a:off x="5961740" y="1402774"/>
            <a:ext cx="5745802" cy="5056720"/>
          </a:xfrm>
        </p:spPr>
        <p:txBody>
          <a:bodyPr>
            <a:normAutofit/>
          </a:bodyPr>
          <a:lstStyle/>
          <a:p>
            <a:pPr marL="0" indent="0">
              <a:buNone/>
            </a:pPr>
            <a:r>
              <a:rPr lang="en-US" dirty="0"/>
              <a:t>Flame-resistant clothing made by women for women! Our flame-resistant clothing takes you from the office to the field with confidence. We believe safety and style can coexist. Women deserve to feel comfortable and confident in their PPE in the field and with </a:t>
            </a:r>
            <a:r>
              <a:rPr lang="en-US" dirty="0" err="1"/>
              <a:t>Embher</a:t>
            </a:r>
            <a:r>
              <a:rPr lang="en-US" dirty="0"/>
              <a:t>, they finally will!</a:t>
            </a:r>
          </a:p>
        </p:txBody>
      </p:sp>
      <p:sp>
        <p:nvSpPr>
          <p:cNvPr id="4" name="Slide Number Placeholder 3">
            <a:extLst>
              <a:ext uri="{FF2B5EF4-FFF2-40B4-BE49-F238E27FC236}">
                <a16:creationId xmlns:a16="http://schemas.microsoft.com/office/drawing/2014/main" id="{BF2E6080-1FE7-7A2D-77A5-879B8AE55D54}"/>
              </a:ext>
            </a:extLst>
          </p:cNvPr>
          <p:cNvSpPr>
            <a:spLocks noGrp="1"/>
          </p:cNvSpPr>
          <p:nvPr>
            <p:ph type="sldNum" sz="quarter" idx="12"/>
          </p:nvPr>
        </p:nvSpPr>
        <p:spPr/>
        <p:txBody>
          <a:bodyPr/>
          <a:lstStyle/>
          <a:p>
            <a:fld id="{FE64FAF0-67D6-8641-82FF-792E6360F5A5}" type="slidenum">
              <a:rPr lang="en-US" smtClean="0"/>
              <a:pPr/>
              <a:t>8</a:t>
            </a:fld>
            <a:endParaRPr lang="en-US"/>
          </a:p>
        </p:txBody>
      </p:sp>
      <p:sp>
        <p:nvSpPr>
          <p:cNvPr id="5" name="AutoShape 3">
            <a:extLst>
              <a:ext uri="{FF2B5EF4-FFF2-40B4-BE49-F238E27FC236}">
                <a16:creationId xmlns:a16="http://schemas.microsoft.com/office/drawing/2014/main" id="{D454A5C4-ECFF-D05D-9C45-B815A44A8203}"/>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17DF6DDD-3D55-255B-316F-75A584179133}"/>
              </a:ext>
            </a:extLst>
          </p:cNvPr>
          <p:cNvSpPr txBox="1"/>
          <p:nvPr/>
        </p:nvSpPr>
        <p:spPr>
          <a:xfrm>
            <a:off x="484458" y="4221535"/>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866</a:t>
            </a:r>
          </a:p>
        </p:txBody>
      </p:sp>
      <p:pic>
        <p:nvPicPr>
          <p:cNvPr id="7" name="Picture 6" descr="A black and white logo&#10;&#10;Description automatically generated with medium confidence">
            <a:extLst>
              <a:ext uri="{FF2B5EF4-FFF2-40B4-BE49-F238E27FC236}">
                <a16:creationId xmlns:a16="http://schemas.microsoft.com/office/drawing/2014/main" id="{8F389731-A2EE-710D-3F42-D4090D15339C}"/>
              </a:ext>
            </a:extLst>
          </p:cNvPr>
          <p:cNvPicPr>
            <a:picLocks noChangeAspect="1"/>
          </p:cNvPicPr>
          <p:nvPr/>
        </p:nvPicPr>
        <p:blipFill>
          <a:blip r:embed="rId2"/>
          <a:stretch>
            <a:fillRect/>
          </a:stretch>
        </p:blipFill>
        <p:spPr>
          <a:xfrm>
            <a:off x="1261113" y="236001"/>
            <a:ext cx="2965577" cy="2605203"/>
          </a:xfrm>
          <a:prstGeom prst="rect">
            <a:avLst/>
          </a:prstGeom>
        </p:spPr>
      </p:pic>
    </p:spTree>
    <p:extLst>
      <p:ext uri="{BB962C8B-B14F-4D97-AF65-F5344CB8AC3E}">
        <p14:creationId xmlns:p14="http://schemas.microsoft.com/office/powerpoint/2010/main" val="2440899646"/>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2FE4C-D144-C330-CA4A-E23EB63C92C9}"/>
              </a:ext>
            </a:extLst>
          </p:cNvPr>
          <p:cNvSpPr>
            <a:spLocks noGrp="1"/>
          </p:cNvSpPr>
          <p:nvPr>
            <p:ph idx="1"/>
          </p:nvPr>
        </p:nvSpPr>
        <p:spPr>
          <a:xfrm>
            <a:off x="5850082" y="301336"/>
            <a:ext cx="5503718" cy="6411191"/>
          </a:xfrm>
        </p:spPr>
        <p:txBody>
          <a:bodyPr>
            <a:normAutofit fontScale="92500" lnSpcReduction="20000"/>
          </a:bodyPr>
          <a:lstStyle/>
          <a:p>
            <a:pPr marL="0" indent="0">
              <a:buNone/>
            </a:pPr>
            <a:r>
              <a:rPr lang="en-US" dirty="0"/>
              <a:t>Our mission is to create safe, beautiful footwear options for women by women, and in doing so to help normalize the idea of women in nontraditional fields. Studies have shown that women and girls often drop out of STEM education and jobs. </a:t>
            </a:r>
          </a:p>
          <a:p>
            <a:pPr marL="0" indent="0">
              <a:buNone/>
            </a:pPr>
            <a:endParaRPr lang="en-US" dirty="0"/>
          </a:p>
          <a:p>
            <a:pPr marL="0" indent="0">
              <a:buNone/>
            </a:pPr>
            <a:r>
              <a:rPr lang="en-US" dirty="0"/>
              <a:t>Juno Jones works with women-owned businesses and services whenever possible, and are partnered with nonprofit organizations like the National Association of Women in Construction, the National Society of Professional Surveyors, the Alliance of Women Directors, and Reinvented Magazine, to promote and empower women and girls in STEM and similar fields.</a:t>
            </a:r>
          </a:p>
        </p:txBody>
      </p:sp>
      <p:sp>
        <p:nvSpPr>
          <p:cNvPr id="4" name="Slide Number Placeholder 3">
            <a:extLst>
              <a:ext uri="{FF2B5EF4-FFF2-40B4-BE49-F238E27FC236}">
                <a16:creationId xmlns:a16="http://schemas.microsoft.com/office/drawing/2014/main" id="{BF2E6080-1FE7-7A2D-77A5-879B8AE55D54}"/>
              </a:ext>
            </a:extLst>
          </p:cNvPr>
          <p:cNvSpPr>
            <a:spLocks noGrp="1"/>
          </p:cNvSpPr>
          <p:nvPr>
            <p:ph type="sldNum" sz="quarter" idx="12"/>
          </p:nvPr>
        </p:nvSpPr>
        <p:spPr/>
        <p:txBody>
          <a:bodyPr/>
          <a:lstStyle/>
          <a:p>
            <a:fld id="{FE64FAF0-67D6-8641-82FF-792E6360F5A5}" type="slidenum">
              <a:rPr lang="en-US" smtClean="0"/>
              <a:pPr/>
              <a:t>9</a:t>
            </a:fld>
            <a:endParaRPr lang="en-US"/>
          </a:p>
        </p:txBody>
      </p:sp>
      <p:sp>
        <p:nvSpPr>
          <p:cNvPr id="5" name="AutoShape 3">
            <a:extLst>
              <a:ext uri="{FF2B5EF4-FFF2-40B4-BE49-F238E27FC236}">
                <a16:creationId xmlns:a16="http://schemas.microsoft.com/office/drawing/2014/main" id="{D454A5C4-ECFF-D05D-9C45-B815A44A8203}"/>
              </a:ext>
            </a:extLst>
          </p:cNvPr>
          <p:cNvSpPr/>
          <p:nvPr/>
        </p:nvSpPr>
        <p:spPr>
          <a:xfrm>
            <a:off x="333677" y="2947481"/>
            <a:ext cx="5123540" cy="3910519"/>
          </a:xfrm>
          <a:prstGeom prst="rect">
            <a:avLst/>
          </a:prstGeom>
          <a:solidFill>
            <a:srgbClr val="006536"/>
          </a:solidFill>
        </p:spPr>
      </p:sp>
      <p:sp>
        <p:nvSpPr>
          <p:cNvPr id="6" name="TextBox 7">
            <a:extLst>
              <a:ext uri="{FF2B5EF4-FFF2-40B4-BE49-F238E27FC236}">
                <a16:creationId xmlns:a16="http://schemas.microsoft.com/office/drawing/2014/main" id="{17DF6DDD-3D55-255B-316F-75A584179133}"/>
              </a:ext>
            </a:extLst>
          </p:cNvPr>
          <p:cNvSpPr txBox="1"/>
          <p:nvPr/>
        </p:nvSpPr>
        <p:spPr>
          <a:xfrm>
            <a:off x="484458" y="4221535"/>
            <a:ext cx="4734431" cy="1808187"/>
          </a:xfrm>
          <a:prstGeom prst="rect">
            <a:avLst/>
          </a:prstGeom>
        </p:spPr>
        <p:txBody>
          <a:bodyPr wrap="square" lIns="0" tIns="0" rIns="0" bIns="0" rtlCol="0" anchor="t">
            <a:spAutoFit/>
          </a:bodyPr>
          <a:lstStyle/>
          <a:p>
            <a:pPr algn="ctr">
              <a:lnSpc>
                <a:spcPts val="4666"/>
              </a:lnSpc>
            </a:pPr>
            <a:r>
              <a:rPr lang="en-US" sz="4800" b="1" dirty="0">
                <a:solidFill>
                  <a:srgbClr val="FFFAEF"/>
                </a:solidFill>
                <a:latin typeface="+mj-lt"/>
              </a:rPr>
              <a:t>VISIT US AT BOOTH</a:t>
            </a:r>
          </a:p>
          <a:p>
            <a:pPr algn="ctr">
              <a:lnSpc>
                <a:spcPts val="4666"/>
              </a:lnSpc>
            </a:pPr>
            <a:r>
              <a:rPr lang="en-US" sz="4800" b="1" dirty="0">
                <a:solidFill>
                  <a:srgbClr val="FFFAEF"/>
                </a:solidFill>
                <a:latin typeface="+mj-lt"/>
              </a:rPr>
              <a:t>766</a:t>
            </a:r>
          </a:p>
        </p:txBody>
      </p:sp>
      <p:pic>
        <p:nvPicPr>
          <p:cNvPr id="6148" name="Picture 4" descr="Juno Jones | The Stylish Safety Boot Company™">
            <a:extLst>
              <a:ext uri="{FF2B5EF4-FFF2-40B4-BE49-F238E27FC236}">
                <a16:creationId xmlns:a16="http://schemas.microsoft.com/office/drawing/2014/main" id="{17908684-A91E-51C5-D9C3-29A790419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49821"/>
            <a:ext cx="6182139" cy="329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48815"/>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sld>
</file>

<file path=ppt/theme/theme1.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TotalTime>
  <Words>1518</Words>
  <Application>Microsoft Office PowerPoint</Application>
  <PresentationFormat>Widescreen</PresentationFormat>
  <Paragraphs>101</Paragraphs>
  <Slides>20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Myriad Pro</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Sarah Amdor</cp:lastModifiedBy>
  <cp:revision>3</cp:revision>
  <cp:lastPrinted>2019-07-29T17:38:58Z</cp:lastPrinted>
  <dcterms:created xsi:type="dcterms:W3CDTF">2018-07-30T18:22:11Z</dcterms:created>
  <dcterms:modified xsi:type="dcterms:W3CDTF">2023-06-06T04:02:33Z</dcterms:modified>
</cp:coreProperties>
</file>